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1" r:id="rId15"/>
    <p:sldId id="270" r:id="rId16"/>
    <p:sldId id="271" r:id="rId17"/>
    <p:sldId id="273" r:id="rId18"/>
    <p:sldId id="275" r:id="rId19"/>
    <p:sldId id="274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71"/>
    <p:restoredTop sz="94679"/>
  </p:normalViewPr>
  <p:slideViewPr>
    <p:cSldViewPr snapToGrid="0">
      <p:cViewPr>
        <p:scale>
          <a:sx n="169" d="100"/>
          <a:sy n="169" d="100"/>
        </p:scale>
        <p:origin x="-712" y="-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17:13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24575,'25'0'0,"2"0"0,2 0 0,-5 0 0,4 0 0,-12 0 0,2 0 0,-7 0 0,-3 0 0,-1 0 0,4 0 0,-3 0 0,3 0 0,-4 0 0,1 0 0,2 0 0,2 0 0,0 0 0,2 0 0,4 0 0,-2 0 0,12 0 0,-11 0 0,11 0 0,-11 0 0,1 0 0,3 0 0,-2 0 0,4 0 0,6 0 0,-6 0 0,-3 0 0,0 0 0,-8 0 0,3 3 0,0-2 0,6 2 0,-8-3 0,15 0 0,-9 0 0,5 0 0,-3 0 0,-6 0 0,0 0 0,0 0 0,6 0 0,2 0 0,7 0 0,0 0 0,12 0 0,-9 0 0,-1 0 0,8 0 0,-24 0 0,25 0 0,-24 0 0,1 0 0,-4 0 0,-3 0 0,4-3 0,0 2 0,0-2 0,0 3 0,0 0 0,-4 0 0,10 0 0,-1 0 0,10 0 0,-1 0 0,14 0 0,2 0 0,25 0 0,-9 0 0,34 0 0,-50 3 0,46-2 0,-49 2 0,28-3 0,-25 0 0,-2 0 0,-20 0 0,5 0 0,-15 0 0,14 0 0,-13 0 0,26 0 0,-1 0 0,0 0 0,14 0 0,-27 0 0,16 0 0,-22 0 0,7 0 0,-7 4 0,10-2 0,0 2 0,-1-4 0,14 0 0,2 0 0,0 0 0,-9 0 0,-8 0 0,-11 0 0,4 0 0,-9 0 0,-2 0 0,-2 0 0,-1 0 0,1 0 0,-1 0 0,1 0 0,-1 0 0,1 0 0,-1 0 0,0 0 0,4 0 0,-3 0 0,3 0 0,0 0 0,-3 0 0,3 0 0,-4 0 0,1 0 0,3 0 0,-3 0 0,6 0 0,-6-3 0,6 2 0,-2-3 0,-1 4 0,3 0 0,-5 0 0,5 0 0,-6 0 0,3-3 0,-4 2 0,4-2 0,-3 3 0,3 0 0,-4 0 0,1 0 0,-4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3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24575,'14'-8'0,"5"-1"0,8 5 0,-4-4 0,6 7 0,7-9 0,-13 8 0,11-4 0,-29 3 0,1 2 0,-6-3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4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24575,'-4'20'0,"1"30"0,-6 18 0,7 22 0,-6-40 0,0-1 0,6 26 0,-6-27 0,8-7 0,0-31 0,0 7 0,0-9 0,0-1 0,0 1 0,0-1 0,0 1 0,0-4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5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0 432 24575,'8'-4'0,"3"-3"0,7 1 0,18-11 0,15-14 0,-4 7 0,7-20 0,-5 12 0,9-17 0,-16 13 0,16-2 0,-28 9 0,9-3 0,-10 3 0,-15 7 0,-3 10 0,-4 1 0,-3 3 0,0 7 0,-4 5 0,-8 40 0,2-14 0,-11 51 0,3-20 0,-11 26 0,6-12 0,-4-4 0,15-12 0,-2-20 0,9-8 0,-7-10 0,3-11 0,0 11 0,1-13 0,4 0 0,0-5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6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1226 24575,'4'-11'0,"0"3"0,7 1 0,7 2 0,18-6 0,35-21 0,-21 12 0,3-1 0,19-8 0,1-3-1457,-13 4 0,2-2 1457,8-2 0,6-3 0,-4 1 0,2-4 0,1-2 0,-2 3 0,6-3 0,-4 3-1562,12-1 0,0-1 1562,-12 2 0,3-2 0,-4 4 0,7 4 0,0-1 0,-5-6 0,5-6 0,-2 5 0,-13 13 0,-3 4 0,-1-2 0,19-19 0,-2 0-2392,7 6 0,-7 3 2392,-5-8 0,-25 12 0,-19 13 0,-23 12 0,-3 2 0,0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6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24575,'4'21'0,"-3"16"0,4 21 0,-5 29-1662,0-31 0,0 4 1662,0 6 0,0-1 0,0-11 0,0-1 0,-4 10 0,-1-4 0,3 6 1043,-11 6-1043,12-35 545,-4-14-545,5-11 0,0-3 0,0-5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6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24575,'20'0'0,"20"0"0,-4 0 0,23 0 0,-1 0 0,1-6 0,-23 4 0,0-4 0,-26 2 0,4 3 0,-10-2 0,-1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7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0 24575,'-4'8'0,"0"3"0,4 20 0,-6 8 0,4 45 0,-12-7 0,12 10-1034,-14-3 1034,14 3 0,-13 3 0,13-34 0,2 1 0,-8 33 0,8-3 253,0-29-253,0-22 0,0-17 0,0-8 0,0-7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8 24575,'21'-5'0,"-7"2"0,11 3 0,-10 0 0,-3 3 0,2 2 0,-5 2 0,5 1 0,-9-1 0,5 1 0,-6-1 0,0 4 0,0 8 0,-8-3 0,-3 6 0,-5-7 0,0 0 0,-22 0 0,11 2 0,-33 5 0,23-1 0,0-6 0,16-2 0,9-13 0,0 4 0,4-1 0,4-2 0,7 6 0,12-6 0,4 11 0,20-3 0,-20 4 0,18-1 0,-28-1 0,9 2 0,-5 9 0,-4 1 0,2 8 0,-6-8 0,1 5 0,-1-4 0,-4-4 0,0 8 0,-5-8 0,0 23 0,0-10 0,0 10 0,0-13 0,-4-10 0,0-3 0,-7-9 0,2-1 0,-2-2 0,0 1 0,3-5 0,-3 3 0,0-4 0,-8 0 0,2 3 0,-4 1 0,9 0 0,1 0 0,6-1 0,2-2 0,3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21:28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1251 24575,'12'3'0,"16"6"0,-13 0 0,13-1 0,-13 2 0,0-8 0,0 5 0,0-4 0,1 1 0,-1 0 0,-4 0 0,0-1 0,0 1 0,1 1 0,0 1 0,2-5 0,-2 2 0,-1 1 0,0-3 0,0 2 0,1 0 0,3-2 0,-3 2 0,-2-3 0,-2 0 0,3 0 0,-3 4 0,3-3 0,-3 2 0,3-3 0,0 0 0,4 0 0,0 0 0,0 0 0,-3-3 0,2 2 0,-5-3 0,2 4 0,0-3 0,0 2 0,1-2 0,2-1 0,-2 0 0,3-4 0,-3 4 0,2-3 0,-6 3 0,7-4 0,-4 1 0,4-1 0,0 0 0,1 1 0,-5-1 0,10-1 0,-11 1 0,8 0 0,-7-3 0,-3 2 0,3-2 0,-4 0 0,1 3 0,0-3 0,-1 0 0,1-1 0,5-10 0,-3-2 0,3 1 0,-8 1 0,-1 0 0,-4-2 0,3 1 0,-2-18 0,2 14 0,-3-9 0,0-18 0,0-1 0,-7-33 0,5 14 0,-14-10 0,6 9 0,-4 14 0,5-8 0,5 43 0,-9-28 0,5 27 0,-10-9 0,6 17 0,0 5 0,1 6 0,0-3 0,3-1 0,0 4 0,1-3 0,-1 7 0,4-3 0,0 3 0,1-1 0,-1-1 0,-1 1 0,-5 1 0,5-6 0,-9 5 0,5-6 0,-5 3 0,2 1 0,0 2 0,-2-2 0,2 3 0,0 0 0,1-3 0,3 6 0,1-2 0,-4 3 0,-1 0 0,-3 0 0,-7 0 0,-2 4 0,1-3 0,-6 8 0,12-8 0,-1 7 0,-3-2 0,0 3 0,-9 5 0,0-3 0,6 6 0,2-4 0,0 4 0,6-1 0,-19 14 0,20-15 0,-25 25 0,12-13 0,-3 5 0,0 2 0,3-4 0,5 1 0,-6-4 0,10 0 0,6-13 0,-3 8 0,6-1 0,-1-7 0,1 13 0,-1 6 0,-4 0 0,1 10 0,0-13 0,8-6 0,2-3 0,4-9 0,-4-1 0,3-3 0,-2-1 0,3 1 0,0 3 0,0 0 0,0 11 0,0 1 0,0 8 0,8 24 0,-3-25 0,3 36 0,9-27 0,-14 20 0,23-1 0,-14-12 0,7-10 0,-5-7 0,-3-12 0,-1 4 0,1-9 0,-4 2 0,-3-5 0,3 2 0,1-4 0,3 1 0,4 3 0,0-3 0,0 3 0,1-4 0,-5 1 0,3-4 0,5-1 0,-2 1 0,11 1 0,-4 0 0,6-1 0,-7-4 0,6 0 0,-16 0 0,8 0 0,-13-3 0,3 2 0,-3-3 0,-1 4 0,1 0 0,-1 0 0,1 0 0,3 0 0,0-3 0,24-4 0,-9-3 0,30-4 0,-23 3 0,10-6 0,0 4 0,3-11 0,-11 11 0,-1-4 0,-26 13 0,0-3 0,-5 6 0,-3-2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4:55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24575,'8'8'0,"2"-1"0,-6-3 0,4 3 0,-4-3 0,6 4 0,-5-1 0,6 1 0,-4-1 0,4 4 0,7-2 0,5 3 0,19 7 0,4 1 0,-1-4 0,10 10 0,28-5-537,-16 3 537,-13-10 0,0-1 0,20 3 0,-1-6 0,10 5 0,-41-10 0,23 4 0,-26-6 0,19 3 0,-13-4 0,10 11 537,-10-12-537,13 12 0,25-11 0,-7 12-833,-16-13 0,4-1 833,2 4 0,-2 0 0,-11-3 0,2-2 0,32 1 0,-2 0 0,14 0-478,-43 0 0,3 0 478,1 0 0,-3 0 0,10 0 0,-5 0 0,0 0 0,14 0 0,20 0 0,-10 0 0,3 0 0,-34-4 0,1 0 0,-6 3 0,1-1 0,12-6 0,1-1 0,-4 8 0,-3 0 0,26-12 0,7 12 0,-48-2 0,28-10 0,-12 10 0,0-17 0,-13 14 1581,-2-6-1581,-14 2 1041,-9 5-1041,1-3 0,-13 7 0,3-2 0,-4-1 0,1 0 0,2 0 0,-1-3 0,1 3 0,-2 0 0,-1-3 0,1 6 0,-4-2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17:14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24575,'15'0'0,"0"0"0,0 0 0,-4 0 0,10 0 0,-1 0 0,22 6 0,3-4 0,13 17 0,0-9 0,0 10 0,0 1 0,12-3 0,-22 5 0,20-7 0,-23 1 0,-6-6 0,39 13 0,-53-13 0,53 13 0,-51-14 0,27 4 0,-21-4 0,10-2 0,-20-1 0,-5-6 0,-4 2 0,-6-3 0,3 0 0,-4 4 0,1-3 0,-1 2 0,1-3 0,-1 0 0,-6 0 0,-15 4 0,-7-3 0,-6 7 0,-13-7 0,-12 10 0,-9-9 0,3 10 0,16-11 0,0 10 0,9-10 0,-22 12 0,9-5 0,1 0 0,-10-2 0,10 1 0,9-6 0,3 9 0,14-9 0,3 2 0,-6-3 0,7 4 0,0-4 0,0 4 0,3-4 0,-2 0 0,-4 4 0,5-3 0,-8 4 0,2-1 0,3-3 0,-6 3 0,7-4 0,3 0 0,-2 4 0,6-3 0,-3 2 0,3-3 0,1 0 0,-1 0 0,1 0 0,3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4:57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532 31 24575,'4'-8'0,"2"4"0,-5-3 0,2 3 0,-6 0 0,-1 1 0,-7 3 0,-1 0 0,1 3 0,-4-2 0,4 2 0,-4-3 0,0 0 0,3 0 0,1-3 0,0 2 0,3-2 0,-6 3 0,2 0 0,-3 0 0,-7 0 0,9 0 0,-27 0 0,17 0 0,-19 0 0,-1 0 0,-2 0 0,-1 4 0,11-3 0,13 3 0,10-4 0,1 0 0,4 0 0,3 4 0,4 0 0,5 13 0,3-4 0,6 16 0,0-6 0,31 35 0,-25-30 0,24 28 0,-35-46 0,5 17 0,-3-17 0,-2 11 0,2-10 0,-4 1 0,1-1 0,-4-4 0,2-3 0,-1-1 0,-1-3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4:59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551 0 24575,'-8'19'0,"-5"6"0,1 11 0,-3-3 0,-1 9 0,6-19 0,-23 23 0,15-19 0,-20 33 0,13-15 0,0 0 0,6-3 0,-14 5 0,10 0 0,-12 3 0,15-8 0,1-12 0,4 0 0,0-7 0,2-5 0,5-4 0,1-2 0,-1 0 0,1-2 0,-1 1 0,-5 7 0,1-5 0,-8 15 0,12-18 0,-5 10 0,9-11 0,-3 1 0,2-2 0,-1-4 0,5 3 0,-3-3 0,1 0 0,2 2 0,-2-1 0,-1-1 0,4-1 0,-4-3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5:00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0 24575,'0'20'0,"-4"-2"0,-1 3 0,1 2 0,-1 1 0,-1 16 0,0-14 0,-7 17 0,8-1 0,-3-16 0,7 15 0,-2-18 0,3-3 0,0 0 0,-3-8 0,2 9 0,-3-4 0,4 4 0,0-6 0,0 0 0,0-3 0,0-2 0,0-2 0,4-4 0,0-1 0,13-7 0,3-2 0,22-12 0,-9 6 0,34-18 0,-18 9 0,34-20 0,-35 18 0,19-14 0,-44 26 0,7-7 0,-19 11 0,-3 3 0,-1-3 0,0 3 0,-6 0 0,2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5:02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1232 0 24575,'-28'23'0,"-3"5"0,0 2 0,-20 14 0,17-12 0,-24 26 0,2 0-1323,3 10 1323,13-26 0,-2 0 0,2 1 0,0 1-3065,1 0 0,-1-1 3065,-8 1 0,2-1-435,-18 26 435,17-21 0,-1 0 0,4-4 0,1 2-371,-9 14 0,2 0 371,9-14 0,2-3 0,-26 28 609,36-31-609,11-27 6171,11-5-6171,3-2 0,0-5 0,4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5:03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0 24575,'-7'15'0,"2"0"0,-6 0 0,-2 7 0,4-6 0,-5 12 0,6-11 0,-1 11 0,4-15 0,1 8 0,0-10 0,3 1 0,-2-1 0,3-1 0,0 2 0,0 0 0,0-2 0,-3 1 0,2-3 0,-2 3 0,3-4 0,0 1 0,0-1 0,0 1 0,0-1 0,-4 1 0,3-1 0,-2 1 0,3-1 0,0 0 0,0 1 0,3-4 0,18-1 0,0-12 0,28 1 0,-16-7 0,34 0 0,-6-7 0,25 3 0,-25-3 0,-6 9 0,-13 1 0,-16 6 0,8-4 0,-19 6 0,-6-1 0,-3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23:13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24575,'7'-4'0,"4"1"0,20 3 0,-14 0 0,23 0 0,18 0 0,-25 0 0,46 0 0,-27 0 0,9 0 0,-2 0 0,-16 0 0,-23 0 0,-3 0 0,-6 0 0,1 0 0,0 0 0,-1 0 0,-4 0 0,1 0 0,-1 0 0,11 4 0,2-3 0,10 8 0,13-8 0,3 4 0,0-1 0,-14-3 0,-4 4 0,-15-5 0,6 0 0,-5 0 0,-6 0 0,3 0 0,-3 0 0,3 3 0,0-2 0,1 2 0,2-3 0,-2 4 0,3-3 0,0 2 0,-3-3 0,9 4 0,-1-2 0,3 5 0,6-6 0,-16 3 0,8-4 0,-9 0 0,3 0 0,0 0 0,-3-4 0,2 3 0,-2-2 0,-1 3 0,0 0 0,-3 0 0,-1 0 0,1 0 0,3 0 0,1 0 0,3 0 0,-4 3 0,0-2 0,-3 2 0,-1-3 0,1 0 0,-1 0 0,-2 0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7:30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344 1 24575,'-10'41'0,"1"1"0,-2 4 0,0 8 0,6-30 0,-1 9 0,-2-15 0,7-3 0,-8 5 0,8-5 0,-8 3 0,3-2 0,1 3 0,-4-4 0,8 4 0,-4-8 0,1 3 0,3-5 0,-3 5 0,-1-3 0,4 3 0,-8-4 0,8 0 0,-8 4 0,4 1 0,-1 0 0,-3 4 0,4-4 0,-1 0 0,2-1 0,0-4 0,-2 0 0,1 0 0,0-1 0,1 1 0,3 0 0,-8 4 0,8-3 0,-8-1 0,8-2 0,-4-2 0,1 3 0,3 1 0,-8 0 0,8 0 0,-3-1 0,-1-3 0,4 3 0,-8-4 0,8 5 0,-3-1 0,-1 1 0,4 0 0,-8-5 0,8 4 0,-3-3 0,-1-1 0,4 4 0,-7-8 0,6 7 0,-2-2 0,0-1 0,2 4 0,-6-4 0,7 5 0,-8-4 0,8 2 0,-8-7 0,8 8 0,-4-8 0,5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7:32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24575,'2'82'0,"0"-1"0,0 0 0,0 17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8:21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0 248 24575,'10'-5'0,"-5"-4"0,8 3 0,-2-4 0,9 5 0,-1-4 0,-4 3 0,4 1 0,-4-8 0,5 11 0,-1-12 0,1 5 0,-5 2 0,-1-2 0,-4 9 0,-1-4 0,1 3 0,0-8 0,0 8 0,-1-8 0,1 8 0,0-8 0,0 8 0,0-8 0,-1 8 0,1-8 0,0 8 0,0-8 0,-1 8 0,-3-8 0,2 8 0,-2-3 0,-1-1 0,4 4 0,-4-3 0,5 0 0,0 2 0,0-6 0,-1 6 0,1-6 0,0 7 0,0-8 0,-1 8 0,-3-8 0,3 8 0,-8-4 0,3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8:24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24575,'96'7'0,"1"1"0,0 0 0,-1-1 0,1 1 0,0 0 0,-1-1 0,1 1 0,0-1 0,-1 1 0,1 0 0,0-1 0,-1 1 0,1 0 0,0-1 0,-1 1 0,1 0 0,0-1 0,0 1 0,-1-1 0,1 1 0,0 0 0,-1-1 0,1 1 0,0 0 0,-1-1 0,1 1 0,0 0 0,-1-1 0,1 1 0,0 0 0,-1-1 0,1 1 0,0-1 0,-1 1 0,1 0 0,0-1 0,-1 1 0,1 0 0,0-1 0,0 1 0,-1 0 0,1-1 0,0 1 0,-1 0 0,1-1 0,0 1 0,-1-1 0,1 1 0,0 0 0,-1-1 0,1 1 0,0 0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9:02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24575,'11'-4'0,"7"1"0,6 7 0,18-3 0,17 4 0,-17-5 0,7 0 0,7 0 0,5 0 0,4 0-1007,17 0 1,3 0 1006,1 0 0,2 0 0,4 0 0,-4 0 0,-32 0 0,0 0 0,37 0 0,4 0-1308,-8 0 0,0 0 1308,9 0 0,0 0 0,-9 0 0,-4 0-962,-14 0 1,-4 0 961,-14-5 0,-3 1 0,27 2 0,4-7 0,-48 9 1517,23 0-1517,-23 5 2549,3-1-2549,5 1 2486,-2-1-2486,20-4 0,0 6 0,-14-4 0,11 11 0,-10-11 0,25 12 0,-29-12 0,25 5 0,-41-2 0,17-4 0,-13 3 0,-6-4 0,-6 0 0,-7 0 0,-4 0 0,1 0 0,3 0 0,-3 4 0,6-3 0,-5 2 0,2-3 0,-4 0 0,-6 0 0,-2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8:27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24575,'79'44'0,"1"-1"0,-1 0 0,-15-8 0,-1 0 0,1-1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16:28:29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0 191 24575,'84'-35'0,"0"0"0,-1-1 0,-16 8 0,0-1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25:45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553 1869 24575,'18'0'0,"19"0"0,13-7 0,34 5 0,-35-6 0,1 0 0,49 6 0,-3-14 0,-12 7 0,-13-7-1453,22-9 1453,-18-1 0,-26 5 0,-2 0 0,12-9 473,-12 3-473,-2-13 240,-13 11-240,25-36 0,-20 14 0,1-10 0,-15-8 0,-5 28 0,-13-10 0,-2 1 740,0 21-740,-2-25 0,-2-5 0,1 3 0,0-28 0,0 3 0,0 22 0,-12-10 0,1 0 0,-16 10 0,12 2 0,-21-1 0,11 0 0,-23-11 0,18 12 0,-24-6 0,15 12 0,-5 1 0,7 8 0,12 19 0,-14 4 0,7 4 0,-6 6 0,15 5 0,-5 4 0,-7 0 0,-46 0 0,28 4 0,2 3 0,-1 2 0,-20 16-694,24-4 0,-3 2 694,-6 0 0,3 1 0,-14 13 0,23-14 0,1 3 0,-28 42 0,15-26 0,16 4 0,2 3 0,-6 8 0,17-11 0,0 5 0,-5 6 0,1 1 0,2-1 0,3 1 0,1 11 0,2-2 0,-5 11 0,14-22 0,4 2 0,9 42 0,-3-41 0,1-1 0,4 42 0,0-36 0,0-1 0,0 30 0,0-23 0,0 0 0,5 17 0,11 3 0,7-31 0,4 1 0,2 5 0,13-16 0,-13-3 0,9-7 0,-21-21 1388,-6-8-1388,3-2 0,-6-1 0,2-3 0,-3-1 0,1-3 0,-4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25:48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0 138 24575,'29'-4'0,"-6"-3"0,30-3 0,9-1 0,10-5-2094,-6 5 0,1 0 2094,17-4 0,-31 10 0,2 0 0,-3 0 0,-1 0-155,-1-3 0,-1 1 155,32 5 1022,-37-8-1022,-3 8 0,-18-2 0,-2 4 2060,-7 0-2060,-3 0 1416,3 0-1416,4 4 0,17-3 0,9 4 0,12-5 0,13 0 0,2 0 0,-17 0 0,-3 0 0,-35 0 0,5 0 0,-9 0 0,-2 0 0,-6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26:42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24575,'0'36'0,"0"1"0,0 3 0,0-5 0,0 9 0,-4-8 0,3 3 0,-2-6 0,3-12 0,1-4 0,0-7 0,0-6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26:43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24575,'8'21'0,"1"-1"0,5 10 0,-5-9 0,-2-7 0,-5-8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7:42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0 119 24575,'77'0'0,"-5"0"0,11 0 0,-8 0 0,6 1 0,2-2-2583,4-2 0,3 0 0,0-1 2583,5 0 0,1 0 0,-3-1 0,-14-3 0,-2 0 0,2 0 0,10 3 0,3 2 0,-2-2 0,-8-2 0,-2 0 0,-4 0-257,16 2 0,-3 1 257,-21 0 0,2 0 0,-8 0 0,-11 1 0,-2 0 0,11 0 0,-4 1 1684,2 1-1684,-37-3 0,-3 4 0,6 0 3730,18 0-3730,-8 0 2849,2 3-2849,-18-2 0,-7 2 0,-3-3 0,-4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7:44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7:46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7:47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2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1 693 24575,'15'-4'0,"7"-4"0,65-12 0,-41 10-1788,10-5 1,15-4 0,-1 2 1787,8 8 0,2 0-1445,-4-8 1,4-4 0,-1 4 1444,-11 11 0,-2 3 0,3-3 0,20-11 0,5-3 0,-3 3-480,-16 10 1,-2 3 0,1-4 479,13-9 0,1-3 0,-2 2-237,-10 9 0,-3 2 0,1-2 237,2-4 0,0-2 0,0 0 0,-1 3 0,-1 0 0,6 0-139,4 0 1,8-1 0,-1 0 0,-9 2 138,-13 1 0,-5 2 0,2-1 0,23-2 0,2 0 0,-13 1 0,16 2 1048,-27 3 0,1-1-1048,25-9 0,-25 9 0,5 0 0,5-4 0,2-1 0,1 6 0,2-1 0,10-10 0,0 2 0,-5 12 0,-2-1 0,3-11 0,-4-1 0,-28 11 0,-4 1 0,41-7 3609,-74 2-3609,-3 7 0,-13-2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14:18:03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24575,'0'22'0,"0"14"0,-8 22 0,2-9 0,-3 19 0,4-22 0,1 0 0,3-3 0,-4 0 0,5 3 0,0 12 0,0-12 0,0 10 0,0-30 0,0 15 0,0-27 0,0 3 0,0-9 0,0-4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A3329-A5D8-5A45-82D1-AA63529B0F9F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4195E-F75D-114D-8836-CA4A7CD08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9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4195E-F75D-114D-8836-CA4A7CD081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2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1F8B-79EB-3B5B-8513-1065AC80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DF4A3-9B7F-4E64-E9B5-E7CCECC3B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4C4C5-94BE-4CC3-8806-D01D380D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D83C1-49F5-CCFD-A61E-DD5E0924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E92B7-997F-4C2D-C638-863123E8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3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77FD-8DA7-9F00-4C06-41D41428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E1461-AD7A-CB83-1242-3C6D185C1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19FD1-3B68-7F26-3605-200D549C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9994B-3C50-1266-117C-74AE9356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288E-0809-AC94-71E0-4ADBA95B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0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05174-BDDA-56C7-8D7A-99F9819F6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17368-655F-B9A0-3875-D2EA565C3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3FFEF-6B7A-6220-2CA7-0E121740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E71E9-BD1A-38D0-4ACC-5EDE764B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70DAB-7866-A2D4-6392-801D73C7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6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F2A4-E465-BBBF-83E0-05A0FDE7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840AB-3F2C-4732-565C-C43110DFB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368B-4CD9-F6A1-DD10-0AAE8021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9B96A-557A-256B-0DEC-B81F6591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42815-F4B1-E8F3-5F4C-9AE74C45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54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A91C-D266-5E2B-E0E8-60489A4A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7D650-FBAE-F35E-3416-1DAFA789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8B4CE-615B-9B55-3163-0208EE43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034AB-04E8-2555-1DF6-77A931065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521DB-2C38-6CE8-2D4A-7A57C0BF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B66F-3836-76BD-9450-F7273091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21A3B-C94C-047B-9493-FFF7E6500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860BA-6670-D522-C6B9-E15A35109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2A34F-13C0-1606-A558-49C8AFA9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905B6-C804-822A-821D-8C27455B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70A30-B56E-9AC6-DCC4-8BC3174F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9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90E5-1467-4DBB-CADF-463940DD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115AE-2A23-BE2B-A6AA-1CC40F1AD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B80B-76CD-17DF-3F24-8D7E71C44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62414-AC0A-8017-7830-A6C1747FB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ECAB8-7408-926D-714E-2881EC4A5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02C087-82D9-228A-86DC-9FF1849D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96132-271B-937B-BFDB-982A20C7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831B0-FD9A-56CE-A13C-BB756186B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8066-6461-6444-EA95-8F38A896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98970-0BE3-29C0-4D27-2AD301F0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BBA2A-8C19-C401-B2B8-80BA2295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47650-0C42-23C3-EBA6-EF7D9B5C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EE6EB-F0B3-9515-A37E-95AF7A850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B2936-94BC-46A2-5909-612EB7D1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B9DAA-CC8E-324D-D5BB-4A9DCDFE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9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99CE-B764-F385-D29E-A36172EA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BAC7-EB76-F7EF-25AA-187381E8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E0727-C4B4-0369-E72D-BFAD8B91F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9D6A9-3BF3-DB53-CFC9-6CABA56DB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07D4B-EACB-1656-FE13-FC758FF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E94DC-0E4C-25CC-A0D1-ADF08AF0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751F-314D-6C33-8F09-1B56D5E4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FB3C4-EDB3-120F-5AA8-CE40210C1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792AC-A0B1-0F9E-9A22-5A0F6A6E5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3BE52-DCCA-7200-1428-8D153665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92617-7BD4-9DA4-2AA8-E6B0D699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AE532-150F-5550-F184-53C59BE4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48824A-8A6F-A5E6-AF96-CA5D49CE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40DFF-4C02-E3AE-56CD-6B445E98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CCECE-AC7E-BA14-2461-37D4959BC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87CF90-2037-9148-815D-49A77E793563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5127-CF69-E86C-F80E-F338B25A9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3A87-0F46-5433-434A-DD1B02F26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13FC82-28ED-3942-9D2C-CFD907E1B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1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2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15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0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image" Target="../media/image12.png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24" Type="http://schemas.openxmlformats.org/officeDocument/2006/relationships/customXml" Target="../ink/ink16.xml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10" Type="http://schemas.openxmlformats.org/officeDocument/2006/relationships/customXml" Target="../ink/ink9.xml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1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4.xml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260.png"/><Relationship Id="rId2" Type="http://schemas.openxmlformats.org/officeDocument/2006/relationships/image" Target="../media/image41.emf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10" Type="http://schemas.openxmlformats.org/officeDocument/2006/relationships/image" Target="../media/image250.png"/><Relationship Id="rId4" Type="http://schemas.openxmlformats.org/officeDocument/2006/relationships/image" Target="../media/image220.png"/><Relationship Id="rId9" Type="http://schemas.openxmlformats.org/officeDocument/2006/relationships/customXml" Target="../ink/ink22.xml"/><Relationship Id="rId1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340.png"/><Relationship Id="rId18" Type="http://schemas.openxmlformats.org/officeDocument/2006/relationships/customXml" Target="../ink/ink33.xml"/><Relationship Id="rId3" Type="http://schemas.openxmlformats.org/officeDocument/2006/relationships/image" Target="../media/image43.emf"/><Relationship Id="rId21" Type="http://schemas.openxmlformats.org/officeDocument/2006/relationships/image" Target="../media/image46.png"/><Relationship Id="rId7" Type="http://schemas.openxmlformats.org/officeDocument/2006/relationships/image" Target="../media/image310.png"/><Relationship Id="rId12" Type="http://schemas.openxmlformats.org/officeDocument/2006/relationships/customXml" Target="../ink/ink30.xml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330.png"/><Relationship Id="rId5" Type="http://schemas.openxmlformats.org/officeDocument/2006/relationships/image" Target="../media/image290.png"/><Relationship Id="rId15" Type="http://schemas.openxmlformats.org/officeDocument/2006/relationships/image" Target="../media/image350.png"/><Relationship Id="rId23" Type="http://schemas.openxmlformats.org/officeDocument/2006/relationships/image" Target="../media/image47.png"/><Relationship Id="rId10" Type="http://schemas.openxmlformats.org/officeDocument/2006/relationships/customXml" Target="../ink/ink29.xml"/><Relationship Id="rId19" Type="http://schemas.openxmlformats.org/officeDocument/2006/relationships/image" Target="../media/image45.png"/><Relationship Id="rId4" Type="http://schemas.openxmlformats.org/officeDocument/2006/relationships/customXml" Target="../ink/ink26.xml"/><Relationship Id="rId9" Type="http://schemas.openxmlformats.org/officeDocument/2006/relationships/image" Target="../media/image320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406B-27E8-4A59-43F2-0D268D8F8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Meeting 2025-04-29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DC883-9765-815C-084A-D672C7C9C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Immunity linking for NC Influenza model</a:t>
            </a:r>
          </a:p>
        </p:txBody>
      </p:sp>
    </p:spTree>
    <p:extLst>
      <p:ext uri="{BB962C8B-B14F-4D97-AF65-F5344CB8AC3E}">
        <p14:creationId xmlns:p14="http://schemas.microsoft.com/office/powerpoint/2010/main" val="12517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149B-C44E-A5E7-E2DC-14CB5F97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immunity linking </a:t>
            </a:r>
            <a:r>
              <a:rPr lang="en-US" dirty="0" err="1"/>
              <a:t>visualised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B68BC0-1246-EB71-1C3B-23458C480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0" t="13587" r="19327" b="11013"/>
          <a:stretch/>
        </p:blipFill>
        <p:spPr>
          <a:xfrm>
            <a:off x="377189" y="2509000"/>
            <a:ext cx="4869181" cy="39838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9B26F3E-F97F-E452-4EEC-4B4E248E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1" t="13586" r="19326" b="11013"/>
          <a:stretch/>
        </p:blipFill>
        <p:spPr>
          <a:xfrm>
            <a:off x="5486399" y="2509000"/>
            <a:ext cx="4869181" cy="3983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AFD5D6-8DA3-E6F9-FC2E-657AF3C365C1}"/>
              </a:ext>
            </a:extLst>
          </p:cNvPr>
          <p:cNvSpPr txBox="1"/>
          <p:nvPr/>
        </p:nvSpPr>
        <p:spPr>
          <a:xfrm>
            <a:off x="10618470" y="274320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A(H1)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A6F20-1C1C-C161-F708-28393B41C3B9}"/>
              </a:ext>
            </a:extLst>
          </p:cNvPr>
          <p:cNvSpPr txBox="1"/>
          <p:nvPr/>
        </p:nvSpPr>
        <p:spPr>
          <a:xfrm>
            <a:off x="10626091" y="552001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9DDCA-9249-E499-55BB-F2F1958519DB}"/>
              </a:ext>
            </a:extLst>
          </p:cNvPr>
          <p:cNvSpPr txBox="1"/>
          <p:nvPr/>
        </p:nvSpPr>
        <p:spPr>
          <a:xfrm>
            <a:off x="10626091" y="4316271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A(H3)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8746D-F9A8-175C-B97A-7F4E7942E6F3}"/>
              </a:ext>
            </a:extLst>
          </p:cNvPr>
          <p:cNvSpPr txBox="1"/>
          <p:nvPr/>
        </p:nvSpPr>
        <p:spPr>
          <a:xfrm>
            <a:off x="1809750" y="203227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immunity linking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B0464-7187-C99B-85E0-EE4B1B79C911}"/>
              </a:ext>
            </a:extLst>
          </p:cNvPr>
          <p:cNvSpPr txBox="1"/>
          <p:nvPr/>
        </p:nvSpPr>
        <p:spPr>
          <a:xfrm>
            <a:off x="7092318" y="2032278"/>
            <a:ext cx="25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w/o immunity linking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EF9A38-BC3E-78AB-0591-5ACD80B17C0E}"/>
              </a:ext>
            </a:extLst>
          </p:cNvPr>
          <p:cNvSpPr txBox="1"/>
          <p:nvPr/>
        </p:nvSpPr>
        <p:spPr>
          <a:xfrm>
            <a:off x="4501518" y="155971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2024-2025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3EACB6-92AB-EB83-E526-A75B52441BFA}"/>
                  </a:ext>
                </a:extLst>
              </p14:cNvPr>
              <p14:cNvContentPartPr/>
              <p14:nvPr/>
            </p14:nvContentPartPr>
            <p14:xfrm>
              <a:off x="5410959" y="1847789"/>
              <a:ext cx="1119240" cy="2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3EACB6-92AB-EB83-E526-A75B52441B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3319" y="1829789"/>
                <a:ext cx="1154880" cy="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48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7A06-4D77-7A0C-6A98-502342B5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immunity linking </a:t>
            </a:r>
            <a:r>
              <a:rPr lang="en-US" dirty="0" err="1"/>
              <a:t>visualised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6629A0-A61B-45F8-DCFD-DF0918E7F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23" t="12944" r="19806" b="10729"/>
          <a:stretch/>
        </p:blipFill>
        <p:spPr>
          <a:xfrm>
            <a:off x="666751" y="1977981"/>
            <a:ext cx="5509259" cy="46628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BFC6B-AFBE-2078-935C-C8069B456021}"/>
              </a:ext>
            </a:extLst>
          </p:cNvPr>
          <p:cNvSpPr txBox="1"/>
          <p:nvPr/>
        </p:nvSpPr>
        <p:spPr>
          <a:xfrm>
            <a:off x="2514600" y="150602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2023-2024</a:t>
            </a: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1BB59020-C49A-B8DA-DA58-3BBBFB04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44" y="1909401"/>
            <a:ext cx="5683969" cy="4800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65F33-46FA-D760-19E8-C5439EA50033}"/>
              </a:ext>
            </a:extLst>
          </p:cNvPr>
          <p:cNvSpPr txBox="1"/>
          <p:nvPr/>
        </p:nvSpPr>
        <p:spPr>
          <a:xfrm>
            <a:off x="8244840" y="150602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2022-2023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0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149B-C44E-A5E7-E2DC-14CB5F97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immunity linking </a:t>
            </a:r>
            <a:r>
              <a:rPr lang="en-US" dirty="0" err="1"/>
              <a:t>visualised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B68BC0-1246-EB71-1C3B-23458C480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0" t="13587" r="19327" b="11013"/>
          <a:stretch/>
        </p:blipFill>
        <p:spPr>
          <a:xfrm>
            <a:off x="377189" y="2509000"/>
            <a:ext cx="4869181" cy="3983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A6F20-1C1C-C161-F708-28393B41C3B9}"/>
              </a:ext>
            </a:extLst>
          </p:cNvPr>
          <p:cNvSpPr txBox="1"/>
          <p:nvPr/>
        </p:nvSpPr>
        <p:spPr>
          <a:xfrm>
            <a:off x="5890260" y="2885280"/>
            <a:ext cx="4773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Immunity linking’s effect is plausible given its functional form </a:t>
            </a:r>
            <a:r>
              <a:rPr lang="en-US" dirty="0">
                <a:sym typeface="Wingdings" pitchFamily="2" charset="2"/>
              </a:rPr>
              <a:t> more cases on past 3 year horizon = less cases this year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8746D-F9A8-175C-B97A-7F4E7942E6F3}"/>
              </a:ext>
            </a:extLst>
          </p:cNvPr>
          <p:cNvSpPr txBox="1"/>
          <p:nvPr/>
        </p:nvSpPr>
        <p:spPr>
          <a:xfrm>
            <a:off x="1809750" y="203227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immunity linking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EF9A38-BC3E-78AB-0591-5ACD80B17C0E}"/>
              </a:ext>
            </a:extLst>
          </p:cNvPr>
          <p:cNvSpPr txBox="1"/>
          <p:nvPr/>
        </p:nvSpPr>
        <p:spPr>
          <a:xfrm>
            <a:off x="4501518" y="155971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2024-2025</a:t>
            </a:r>
          </a:p>
        </p:txBody>
      </p:sp>
    </p:spTree>
    <p:extLst>
      <p:ext uri="{BB962C8B-B14F-4D97-AF65-F5344CB8AC3E}">
        <p14:creationId xmlns:p14="http://schemas.microsoft.com/office/powerpoint/2010/main" val="73059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4B8F-B615-D4EB-80D5-3E4A066F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E40BC7-CAB9-96F6-2574-88924EF5D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9" t="18115" r="65372" b="10021"/>
          <a:stretch/>
        </p:blipFill>
        <p:spPr>
          <a:xfrm>
            <a:off x="7989757" y="0"/>
            <a:ext cx="42022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950578-4B7E-2735-AA14-48B42FD48F68}"/>
              </a:ext>
            </a:extLst>
          </p:cNvPr>
          <p:cNvSpPr txBox="1"/>
          <p:nvPr/>
        </p:nvSpPr>
        <p:spPr>
          <a:xfrm>
            <a:off x="866932" y="1409482"/>
            <a:ext cx="6670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Influenza A(H1) &amp; A(H3)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Alternate from 2014-2015 to 2016-2017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2017-2018 trend ‘breaks’</a:t>
            </a:r>
            <a:r>
              <a:rPr lang="en-US" dirty="0">
                <a:sym typeface="Wingdings" pitchFamily="2" charset="2"/>
              </a:rPr>
              <a:t> second large H3 season in a row  2018-2019: trend breaks for H1 too + 3</a:t>
            </a:r>
            <a:r>
              <a:rPr lang="en-US" baseline="30000" dirty="0">
                <a:sym typeface="Wingdings" pitchFamily="2" charset="2"/>
              </a:rPr>
              <a:t>rd</a:t>
            </a:r>
            <a:r>
              <a:rPr lang="en-US" dirty="0">
                <a:sym typeface="Wingdings" pitchFamily="2" charset="2"/>
              </a:rPr>
              <a:t> large H3 season in a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2017-2018 until 2019-2020 : cases trend upward for H1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Influenza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Still 2 strains so complex pattern is expected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60DA88-9B46-A3B5-4AEA-13932E20B1C0}"/>
                  </a:ext>
                </a:extLst>
              </p14:cNvPr>
              <p14:cNvContentPartPr/>
              <p14:nvPr/>
            </p14:nvContentPartPr>
            <p14:xfrm>
              <a:off x="8108799" y="4064669"/>
              <a:ext cx="950760" cy="43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60DA88-9B46-A3B5-4AEA-13932E20B1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0799" y="4047029"/>
                <a:ext cx="9864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244D9BC-CD7D-3E97-2335-3B7237DFC039}"/>
                  </a:ext>
                </a:extLst>
              </p14:cNvPr>
              <p14:cNvContentPartPr/>
              <p14:nvPr/>
            </p14:nvContentPartPr>
            <p14:xfrm>
              <a:off x="10305879" y="3994829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244D9BC-CD7D-3E97-2335-3B7237DFC0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8239" y="397718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A0E406-6B0D-D025-35A4-59F4B3980061}"/>
                  </a:ext>
                </a:extLst>
              </p14:cNvPr>
              <p14:cNvContentPartPr/>
              <p14:nvPr/>
            </p14:nvContentPartPr>
            <p14:xfrm>
              <a:off x="10290759" y="4192469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A0E406-6B0D-D025-35A4-59F4B39800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73119" y="417446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6B0FED-29BD-70BB-4C37-0BA5438821D2}"/>
                  </a:ext>
                </a:extLst>
              </p14:cNvPr>
              <p14:cNvContentPartPr/>
              <p14:nvPr/>
            </p14:nvContentPartPr>
            <p14:xfrm>
              <a:off x="10305159" y="4403789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6B0FED-29BD-70BB-4C37-0BA5438821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7159" y="4386149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938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4B8F-B615-D4EB-80D5-3E4A066F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E40BC7-CAB9-96F6-2574-88924EF5D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9" t="18115" r="65372" b="10021"/>
          <a:stretch/>
        </p:blipFill>
        <p:spPr>
          <a:xfrm>
            <a:off x="7989757" y="0"/>
            <a:ext cx="42022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950578-4B7E-2735-AA14-48B42FD48F68}"/>
              </a:ext>
            </a:extLst>
          </p:cNvPr>
          <p:cNvSpPr txBox="1"/>
          <p:nvPr/>
        </p:nvSpPr>
        <p:spPr>
          <a:xfrm>
            <a:off x="866932" y="1409482"/>
            <a:ext cx="6670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Influenza A(H1) &amp; A(H3)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Alternate from 2014-2015 to 2016-2017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2017-2018 trend ‘breaks’</a:t>
            </a:r>
            <a:r>
              <a:rPr lang="en-US" dirty="0">
                <a:sym typeface="Wingdings" pitchFamily="2" charset="2"/>
              </a:rPr>
              <a:t> second large H3 season in a row  2018-2019: trend breaks for H1 too + 3</a:t>
            </a:r>
            <a:r>
              <a:rPr lang="en-US" baseline="30000" dirty="0">
                <a:sym typeface="Wingdings" pitchFamily="2" charset="2"/>
              </a:rPr>
              <a:t>rd</a:t>
            </a:r>
            <a:r>
              <a:rPr lang="en-US" dirty="0">
                <a:sym typeface="Wingdings" pitchFamily="2" charset="2"/>
              </a:rPr>
              <a:t> large H3 season in a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2017-2018 until 2019-2020 : cases trend upward for H1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Influenza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Still 2 strains so complex pattern is expected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392A66-0727-10DA-B265-BA7E085BC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58" t="65137" r="5928" b="13727"/>
          <a:stretch/>
        </p:blipFill>
        <p:spPr>
          <a:xfrm>
            <a:off x="28731" y="33166"/>
            <a:ext cx="6114637" cy="19334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189745E-3347-229F-164B-08E4999276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14" t="62738" r="5960" b="24537"/>
          <a:stretch/>
        </p:blipFill>
        <p:spPr>
          <a:xfrm>
            <a:off x="28733" y="1854605"/>
            <a:ext cx="6143368" cy="1166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A9DA75-CFAC-B533-5249-E0E80BC56F6E}"/>
              </a:ext>
            </a:extLst>
          </p:cNvPr>
          <p:cNvSpPr txBox="1"/>
          <p:nvPr/>
        </p:nvSpPr>
        <p:spPr>
          <a:xfrm>
            <a:off x="4375689" y="2130503"/>
            <a:ext cx="17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2016-2017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2F117-615D-9824-18E0-F4DF4E9B040D}"/>
              </a:ext>
            </a:extLst>
          </p:cNvPr>
          <p:cNvSpPr txBox="1"/>
          <p:nvPr/>
        </p:nvSpPr>
        <p:spPr>
          <a:xfrm>
            <a:off x="4227133" y="322208"/>
            <a:ext cx="17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2015-2016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0122AF0-8C21-CBEF-AA02-128491AB7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5" t="62991" r="4954" b="24329"/>
          <a:stretch/>
        </p:blipFill>
        <p:spPr>
          <a:xfrm>
            <a:off x="134622" y="2989647"/>
            <a:ext cx="6263580" cy="11583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761E68-73D1-3FF9-9D71-80DF195A140E}"/>
              </a:ext>
            </a:extLst>
          </p:cNvPr>
          <p:cNvSpPr txBox="1"/>
          <p:nvPr/>
        </p:nvSpPr>
        <p:spPr>
          <a:xfrm>
            <a:off x="4451790" y="3327461"/>
            <a:ext cx="17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2017-2018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C28A6D5-AAD8-7765-BDF0-3C964BABEA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315" t="63094" r="4427" b="24883"/>
          <a:stretch/>
        </p:blipFill>
        <p:spPr>
          <a:xfrm>
            <a:off x="122899" y="4311359"/>
            <a:ext cx="6275303" cy="10826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4B8761-5254-8280-5166-1EFA74B2B70A}"/>
              </a:ext>
            </a:extLst>
          </p:cNvPr>
          <p:cNvSpPr txBox="1"/>
          <p:nvPr/>
        </p:nvSpPr>
        <p:spPr>
          <a:xfrm>
            <a:off x="4451789" y="4454428"/>
            <a:ext cx="17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2018-2019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EA19843-D261-AF6E-C77F-E0E008067B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515" t="62640" r="4427" b="23990"/>
          <a:stretch/>
        </p:blipFill>
        <p:spPr>
          <a:xfrm>
            <a:off x="282570" y="5537117"/>
            <a:ext cx="6115632" cy="1178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B0DD4B-58D4-F431-89BF-F6D9312611C2}"/>
              </a:ext>
            </a:extLst>
          </p:cNvPr>
          <p:cNvSpPr txBox="1"/>
          <p:nvPr/>
        </p:nvSpPr>
        <p:spPr>
          <a:xfrm>
            <a:off x="4486096" y="5816244"/>
            <a:ext cx="17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2019-2020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460650-6721-418C-DDEB-03130818415A}"/>
                  </a:ext>
                </a:extLst>
              </p14:cNvPr>
              <p14:cNvContentPartPr/>
              <p14:nvPr/>
            </p14:nvContentPartPr>
            <p14:xfrm>
              <a:off x="3007599" y="525509"/>
              <a:ext cx="1719000" cy="24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460650-6721-418C-DDEB-0313081841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9959" y="507869"/>
                <a:ext cx="175464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C17150AA-6497-5CC1-C868-A0C8C63C775A}"/>
              </a:ext>
            </a:extLst>
          </p:cNvPr>
          <p:cNvGrpSpPr/>
          <p:nvPr/>
        </p:nvGrpSpPr>
        <p:grpSpPr>
          <a:xfrm>
            <a:off x="5261919" y="431189"/>
            <a:ext cx="368280" cy="309960"/>
            <a:chOff x="5261919" y="431189"/>
            <a:chExt cx="36828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9EB02C-BCD6-32F0-D005-C72579DF3092}"/>
                    </a:ext>
                  </a:extLst>
                </p14:cNvPr>
                <p14:cNvContentPartPr/>
                <p14:nvPr/>
              </p14:nvContentPartPr>
              <p14:xfrm>
                <a:off x="5261919" y="431189"/>
                <a:ext cx="14040" cy="263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9EB02C-BCD6-32F0-D005-C72579DF30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44279" y="413549"/>
                  <a:ext cx="49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247320-6102-793E-96AA-302E7AEDA183}"/>
                    </a:ext>
                  </a:extLst>
                </p14:cNvPr>
                <p14:cNvContentPartPr/>
                <p14:nvPr/>
              </p14:nvContentPartPr>
              <p14:xfrm>
                <a:off x="5275599" y="583829"/>
                <a:ext cx="78480" cy="20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247320-6102-793E-96AA-302E7AEDA1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57959" y="565829"/>
                  <a:ext cx="114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309A9D-4C97-A4E2-7165-452626D0D3E4}"/>
                    </a:ext>
                  </a:extLst>
                </p14:cNvPr>
                <p14:cNvContentPartPr/>
                <p14:nvPr/>
              </p14:nvContentPartPr>
              <p14:xfrm>
                <a:off x="5386839" y="477629"/>
                <a:ext cx="16200" cy="203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309A9D-4C97-A4E2-7165-452626D0D3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69199" y="459629"/>
                  <a:ext cx="51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39CB9E-AE42-2714-B75D-0273DF64B69C}"/>
                    </a:ext>
                  </a:extLst>
                </p14:cNvPr>
                <p14:cNvContentPartPr/>
                <p14:nvPr/>
              </p14:nvContentPartPr>
              <p14:xfrm>
                <a:off x="5424999" y="505709"/>
                <a:ext cx="205200" cy="235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39CB9E-AE42-2714-B75D-0273DF64B6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06999" y="487709"/>
                  <a:ext cx="24084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6409FE-2D01-1F7E-37F8-56FF60A19EA1}"/>
              </a:ext>
            </a:extLst>
          </p:cNvPr>
          <p:cNvGrpSpPr/>
          <p:nvPr/>
        </p:nvGrpSpPr>
        <p:grpSpPr>
          <a:xfrm>
            <a:off x="2613039" y="1977389"/>
            <a:ext cx="1724400" cy="765000"/>
            <a:chOff x="2613039" y="1977389"/>
            <a:chExt cx="1724400" cy="76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FE01A42-3951-A844-788A-AD878A5EB2C9}"/>
                    </a:ext>
                  </a:extLst>
                </p14:cNvPr>
                <p14:cNvContentPartPr/>
                <p14:nvPr/>
              </p14:nvContentPartPr>
              <p14:xfrm>
                <a:off x="2613039" y="2300669"/>
                <a:ext cx="933120" cy="441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FE01A42-3951-A844-788A-AD878A5EB2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5039" y="2283029"/>
                  <a:ext cx="9687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137DA2-C1B6-34B8-960F-1189E9C8AB93}"/>
                    </a:ext>
                  </a:extLst>
                </p14:cNvPr>
                <p14:cNvContentPartPr/>
                <p14:nvPr/>
              </p14:nvContentPartPr>
              <p14:xfrm>
                <a:off x="3934959" y="2061269"/>
                <a:ext cx="11160" cy="322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137DA2-C1B6-34B8-960F-1189E9C8AB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16959" y="2043629"/>
                  <a:ext cx="46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E710CD-AD4F-6A7E-9EA7-EC89F7C800C7}"/>
                    </a:ext>
                  </a:extLst>
                </p14:cNvPr>
                <p14:cNvContentPartPr/>
                <p14:nvPr/>
              </p14:nvContentPartPr>
              <p14:xfrm>
                <a:off x="3937479" y="2236949"/>
                <a:ext cx="135720" cy="8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E710CD-AD4F-6A7E-9EA7-EC89F7C800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19839" y="2219309"/>
                  <a:ext cx="171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211FD1-15F3-9A1D-8C39-CADBC5A9CFA7}"/>
                    </a:ext>
                  </a:extLst>
                </p14:cNvPr>
                <p14:cNvContentPartPr/>
                <p14:nvPr/>
              </p14:nvContentPartPr>
              <p14:xfrm>
                <a:off x="4158159" y="1977389"/>
                <a:ext cx="27360" cy="367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211FD1-15F3-9A1D-8C39-CADBC5A9CF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40159" y="1959389"/>
                  <a:ext cx="630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922F2F-65CE-C33E-B76A-25C013D7AF51}"/>
                    </a:ext>
                  </a:extLst>
                </p14:cNvPr>
                <p14:cNvContentPartPr/>
                <p14:nvPr/>
              </p14:nvContentPartPr>
              <p14:xfrm>
                <a:off x="4238439" y="2097989"/>
                <a:ext cx="99000" cy="284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922F2F-65CE-C33E-B76A-25C013D7AF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0799" y="2079989"/>
                  <a:ext cx="134640" cy="32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7645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4B8F-B615-D4EB-80D5-3E4A066F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#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F3FC-44F6-AF87-F653-9C122485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4" y="1555750"/>
            <a:ext cx="5629235" cy="2467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64903-EBA0-56AD-84C5-E369E3ACB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3" y="3980180"/>
            <a:ext cx="5629235" cy="2467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ED0B6-B81F-2CC3-50FC-A5B1ACCD7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38" y="1547915"/>
            <a:ext cx="5770880" cy="2475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15B8C-4632-2B3F-2729-E9E1DFA9CDF5}"/>
              </a:ext>
            </a:extLst>
          </p:cNvPr>
          <p:cNvSpPr txBox="1"/>
          <p:nvPr/>
        </p:nvSpPr>
        <p:spPr>
          <a:xfrm>
            <a:off x="6853553" y="4389120"/>
            <a:ext cx="443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Expectation: negative correlation</a:t>
            </a:r>
          </a:p>
          <a:p>
            <a:r>
              <a:rPr lang="en-US" dirty="0"/>
              <a:t>--&gt; AH1: weak positive correlation C_{</a:t>
            </a:r>
            <a:r>
              <a:rPr lang="en-US" dirty="0" err="1"/>
              <a:t>i</a:t>
            </a:r>
            <a:r>
              <a:rPr lang="en-US" dirty="0"/>
              <a:t>} ~ C_{i-1} (R2=0.28) likely due to drift</a:t>
            </a:r>
          </a:p>
          <a:p>
            <a:r>
              <a:rPr lang="en-US" dirty="0">
                <a:sym typeface="Wingdings" pitchFamily="2" charset="2"/>
              </a:rPr>
              <a:t> AH3 &amp; B: nothing notable going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03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4B8F-B615-D4EB-80D5-3E4A066F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modeled immunity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15B8C-4632-2B3F-2729-E9E1DFA9CDF5}"/>
              </a:ext>
            </a:extLst>
          </p:cNvPr>
          <p:cNvSpPr txBox="1"/>
          <p:nvPr/>
        </p:nvSpPr>
        <p:spPr>
          <a:xfrm>
            <a:off x="6853553" y="4389120"/>
            <a:ext cx="4438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Expectation: positive correlation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/>
              <a:t>AH3: weak positive correlation C_{</a:t>
            </a:r>
            <a:r>
              <a:rPr lang="en-US" dirty="0" err="1"/>
              <a:t>i</a:t>
            </a:r>
            <a:r>
              <a:rPr lang="en-US" dirty="0"/>
              <a:t>} ~ C_{i-3} (R2=0.40)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/>
              <a:t>B: weak negative correlation C_{</a:t>
            </a:r>
            <a:r>
              <a:rPr lang="en-US" dirty="0" err="1"/>
              <a:t>i</a:t>
            </a:r>
            <a:r>
              <a:rPr lang="en-US" dirty="0"/>
              <a:t>} ~ C_{i-3} (R2 = 0.21)</a:t>
            </a:r>
          </a:p>
          <a:p>
            <a:r>
              <a:rPr lang="en-US" dirty="0">
                <a:sym typeface="Wingdings" pitchFamily="2" charset="2"/>
              </a:rPr>
              <a:t> H1: nothing notable going 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4653A-79BF-215B-C751-7A0100905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9" y="1547915"/>
            <a:ext cx="5662581" cy="2475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14FCD-C6D9-D409-E821-B3E6C773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9" y="4096863"/>
            <a:ext cx="5662581" cy="2475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3D9C8-F83C-B6E4-0B0F-D3650194D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10" y="1547915"/>
            <a:ext cx="5694372" cy="24360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364173-D92C-0EEA-0AF5-84A41B01510B}"/>
                  </a:ext>
                </a:extLst>
              </p14:cNvPr>
              <p14:cNvContentPartPr/>
              <p14:nvPr/>
            </p14:nvContentPartPr>
            <p14:xfrm>
              <a:off x="634479" y="2455469"/>
              <a:ext cx="398520" cy="515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364173-D92C-0EEA-0AF5-84A41B0151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839" y="2437829"/>
                <a:ext cx="434160" cy="5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06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4B8F-B615-D4EB-80D5-3E4A066F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testing the link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0A14A-A3FC-F7AA-2A7D-BDA8BC84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76" y="3659488"/>
            <a:ext cx="3514834" cy="2833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515CB-7031-10C1-768B-CAEE1C16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33" y="3659488"/>
            <a:ext cx="3514834" cy="2833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C4FFF-DD33-CC22-8B6D-65F9D6BC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691" y="3659488"/>
            <a:ext cx="3514834" cy="2833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F89C34-9CB6-6E0C-0687-70DE74B58ACB}"/>
              </a:ext>
            </a:extLst>
          </p:cNvPr>
          <p:cNvSpPr txBox="1"/>
          <p:nvPr/>
        </p:nvSpPr>
        <p:spPr>
          <a:xfrm>
            <a:off x="838200" y="1573967"/>
            <a:ext cx="8155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Procedure: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Modeled immunity from hierarchically trained model as x-variable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 if immunity link function can predict inferred immunity from model without immunity linking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Optimize parameters immunity link function</a:t>
            </a:r>
          </a:p>
        </p:txBody>
      </p:sp>
    </p:spTree>
    <p:extLst>
      <p:ext uri="{BB962C8B-B14F-4D97-AF65-F5344CB8AC3E}">
        <p14:creationId xmlns:p14="http://schemas.microsoft.com/office/powerpoint/2010/main" val="2167189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B5DE-36D5-4A97-EC35-EB015B50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the link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1CE60-973C-C337-E312-1DF1E157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456" y="505520"/>
            <a:ext cx="4325412" cy="949325"/>
          </a:xfrm>
        </p:spPr>
        <p:txBody>
          <a:bodyPr>
            <a:normAutofit/>
          </a:bodyPr>
          <a:lstStyle/>
          <a:p>
            <a:r>
              <a:rPr lang="en-US" sz="1800" dirty="0"/>
              <a:t>Using link function </a:t>
            </a:r>
            <a:r>
              <a:rPr lang="en-US" sz="1800" dirty="0">
                <a:sym typeface="Wingdings" pitchFamily="2" charset="2"/>
              </a:rPr>
              <a:t> “force” the model to obey the heuristic “more cases in the past is less cases this season”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0C7C9-EFD3-DA91-8575-C6E80347B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 b="37876"/>
          <a:stretch/>
        </p:blipFill>
        <p:spPr>
          <a:xfrm>
            <a:off x="-81657" y="1517046"/>
            <a:ext cx="6323023" cy="5340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D7EAC-61AA-DCF9-E25A-7FAAB869D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95"/>
          <a:stretch/>
        </p:blipFill>
        <p:spPr>
          <a:xfrm>
            <a:off x="6096000" y="1719905"/>
            <a:ext cx="6023220" cy="51193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4FAFDA-B5AE-7DAB-F9B2-B2AE06F0139C}"/>
              </a:ext>
            </a:extLst>
          </p:cNvPr>
          <p:cNvGrpSpPr/>
          <p:nvPr/>
        </p:nvGrpSpPr>
        <p:grpSpPr>
          <a:xfrm>
            <a:off x="8500860" y="6200280"/>
            <a:ext cx="1477800" cy="179640"/>
            <a:chOff x="8500860" y="6200280"/>
            <a:chExt cx="147780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2CD141-C6E3-7BC5-E486-2A552AF344C2}"/>
                    </a:ext>
                  </a:extLst>
                </p14:cNvPr>
                <p14:cNvContentPartPr/>
                <p14:nvPr/>
              </p14:nvContentPartPr>
              <p14:xfrm>
                <a:off x="8584380" y="6248880"/>
                <a:ext cx="1394280" cy="131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2CD141-C6E3-7BC5-E486-2A552AF344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66380" y="6230880"/>
                  <a:ext cx="142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5845B3-8F35-79E1-83D9-93881CE22A71}"/>
                    </a:ext>
                  </a:extLst>
                </p14:cNvPr>
                <p14:cNvContentPartPr/>
                <p14:nvPr/>
              </p14:nvContentPartPr>
              <p14:xfrm>
                <a:off x="8500860" y="6200280"/>
                <a:ext cx="196920" cy="12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5845B3-8F35-79E1-83D9-93881CE22A7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83220" y="6182640"/>
                  <a:ext cx="2325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A0680F-0875-266D-1FE2-E36B64D4CA34}"/>
              </a:ext>
            </a:extLst>
          </p:cNvPr>
          <p:cNvGrpSpPr/>
          <p:nvPr/>
        </p:nvGrpSpPr>
        <p:grpSpPr>
          <a:xfrm>
            <a:off x="10878660" y="2387520"/>
            <a:ext cx="280080" cy="482040"/>
            <a:chOff x="10878660" y="2387520"/>
            <a:chExt cx="28008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55B04B-02B2-6430-F878-028BE59D33E8}"/>
                    </a:ext>
                  </a:extLst>
                </p14:cNvPr>
                <p14:cNvContentPartPr/>
                <p14:nvPr/>
              </p14:nvContentPartPr>
              <p14:xfrm>
                <a:off x="10960020" y="2387520"/>
                <a:ext cx="198720" cy="339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55B04B-02B2-6430-F878-028BE59D33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42020" y="2369520"/>
                  <a:ext cx="2343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E25E7E-C211-0166-407B-E13C4D9CB1EA}"/>
                    </a:ext>
                  </a:extLst>
                </p14:cNvPr>
                <p14:cNvContentPartPr/>
                <p14:nvPr/>
              </p14:nvContentPartPr>
              <p14:xfrm>
                <a:off x="10878660" y="2680200"/>
                <a:ext cx="189000" cy="18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E25E7E-C211-0166-407B-E13C4D9CB1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60660" y="2662200"/>
                  <a:ext cx="22464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7B7D3-A80B-ABE3-4E16-89B28690E913}"/>
              </a:ext>
            </a:extLst>
          </p:cNvPr>
          <p:cNvGrpSpPr/>
          <p:nvPr/>
        </p:nvGrpSpPr>
        <p:grpSpPr>
          <a:xfrm>
            <a:off x="4681980" y="4101840"/>
            <a:ext cx="448200" cy="477360"/>
            <a:chOff x="4681980" y="4101840"/>
            <a:chExt cx="44820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D9A99A-9537-D0D5-7A85-52359D4B9FF4}"/>
                    </a:ext>
                  </a:extLst>
                </p14:cNvPr>
                <p14:cNvContentPartPr/>
                <p14:nvPr/>
              </p14:nvContentPartPr>
              <p14:xfrm>
                <a:off x="4686300" y="4101840"/>
                <a:ext cx="443880" cy="46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D9A99A-9537-D0D5-7A85-52359D4B9F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8300" y="4083840"/>
                  <a:ext cx="4795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07A3D0-5A8F-B7FB-F78C-D13CFDA289E7}"/>
                    </a:ext>
                  </a:extLst>
                </p14:cNvPr>
                <p14:cNvContentPartPr/>
                <p14:nvPr/>
              </p14:nvContentPartPr>
              <p14:xfrm>
                <a:off x="4681980" y="4439520"/>
                <a:ext cx="212400" cy="139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07A3D0-5A8F-B7FB-F78C-D13CFDA289E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64340" y="4421520"/>
                  <a:ext cx="248040" cy="175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00A927-D793-3039-95B6-8534F24CA4E6}"/>
              </a:ext>
            </a:extLst>
          </p:cNvPr>
          <p:cNvSpPr txBox="1"/>
          <p:nvPr/>
        </p:nvSpPr>
        <p:spPr>
          <a:xfrm>
            <a:off x="5220614" y="3818191"/>
            <a:ext cx="11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6159-A260-7DB3-860A-BD5FCF48AA0B}"/>
              </a:ext>
            </a:extLst>
          </p:cNvPr>
          <p:cNvSpPr txBox="1"/>
          <p:nvPr/>
        </p:nvSpPr>
        <p:spPr>
          <a:xfrm>
            <a:off x="11113606" y="1964221"/>
            <a:ext cx="11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BB92F-A227-C53E-3BD7-50C152C63DAA}"/>
              </a:ext>
            </a:extLst>
          </p:cNvPr>
          <p:cNvSpPr txBox="1"/>
          <p:nvPr/>
        </p:nvSpPr>
        <p:spPr>
          <a:xfrm>
            <a:off x="10088886" y="5375681"/>
            <a:ext cx="17367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Seasonal trend strong </a:t>
            </a:r>
            <a:r>
              <a:rPr lang="en-US" sz="1100" dirty="0">
                <a:sym typeface="Wingdings" pitchFamily="2" charset="2"/>
              </a:rPr>
              <a:t></a:t>
            </a:r>
            <a:r>
              <a:rPr lang="en-US" sz="1100" dirty="0"/>
              <a:t> individual trajectories close to </a:t>
            </a:r>
            <a:r>
              <a:rPr lang="en-US" sz="1100" dirty="0" err="1"/>
              <a:t>hyperdistribution</a:t>
            </a:r>
            <a:r>
              <a:rPr lang="en-US" sz="1100" dirty="0"/>
              <a:t> = small residual within-season noise = DESIREABLE!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2E5776-E798-B46E-99F6-193BB26D1343}"/>
                  </a:ext>
                </a:extLst>
              </p14:cNvPr>
              <p14:cNvContentPartPr/>
              <p14:nvPr/>
            </p14:nvContentPartPr>
            <p14:xfrm>
              <a:off x="10340799" y="2010149"/>
              <a:ext cx="498600" cy="23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2E5776-E798-B46E-99F6-193BB26D13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23159" y="1992509"/>
                <a:ext cx="53424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057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B5DE-36D5-4A97-EC35-EB015B50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the link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1CE60-973C-C337-E312-1DF1E157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488" y="283801"/>
            <a:ext cx="4325412" cy="949325"/>
          </a:xfrm>
        </p:spPr>
        <p:txBody>
          <a:bodyPr>
            <a:normAutofit/>
          </a:bodyPr>
          <a:lstStyle/>
          <a:p>
            <a:r>
              <a:rPr lang="en-US" sz="1800" dirty="0"/>
              <a:t>Using link function </a:t>
            </a:r>
            <a:r>
              <a:rPr lang="en-US" sz="1800" dirty="0">
                <a:sym typeface="Wingdings" pitchFamily="2" charset="2"/>
              </a:rPr>
              <a:t> “force” the model to obey the heuristic “more cases in the past is less cases this season”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43A4B-D557-AED7-620E-928C9712E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31"/>
          <a:stretch/>
        </p:blipFill>
        <p:spPr>
          <a:xfrm>
            <a:off x="5795381" y="1334125"/>
            <a:ext cx="6396619" cy="5523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D8396-9C6B-5DFC-88CF-26882FAD1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04" b="45137"/>
          <a:stretch/>
        </p:blipFill>
        <p:spPr>
          <a:xfrm>
            <a:off x="0" y="1517046"/>
            <a:ext cx="6209147" cy="53409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FA75F22-3597-526B-890B-54D40B250317}"/>
              </a:ext>
            </a:extLst>
          </p:cNvPr>
          <p:cNvGrpSpPr/>
          <p:nvPr/>
        </p:nvGrpSpPr>
        <p:grpSpPr>
          <a:xfrm>
            <a:off x="10980425" y="2155414"/>
            <a:ext cx="184680" cy="477000"/>
            <a:chOff x="10980425" y="2155414"/>
            <a:chExt cx="18468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C91003-465D-EA33-A2BF-53FC9FF003C8}"/>
                    </a:ext>
                  </a:extLst>
                </p14:cNvPr>
                <p14:cNvContentPartPr/>
                <p14:nvPr/>
              </p14:nvContentPartPr>
              <p14:xfrm>
                <a:off x="11040905" y="2155414"/>
                <a:ext cx="124200" cy="330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C91003-465D-EA33-A2BF-53FC9FF003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22905" y="2137774"/>
                  <a:ext cx="159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07C514-759D-3C82-CEA7-136B85FD78B4}"/>
                    </a:ext>
                  </a:extLst>
                </p14:cNvPr>
                <p14:cNvContentPartPr/>
                <p14:nvPr/>
              </p14:nvContentPartPr>
              <p14:xfrm>
                <a:off x="10980425" y="2433694"/>
                <a:ext cx="3960" cy="158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07C514-759D-3C82-CEA7-136B85FD78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62425" y="2415694"/>
                  <a:ext cx="39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98B235-7A71-E5AA-19CA-D74517A49B01}"/>
                    </a:ext>
                  </a:extLst>
                </p14:cNvPr>
                <p14:cNvContentPartPr/>
                <p14:nvPr/>
              </p14:nvContentPartPr>
              <p14:xfrm>
                <a:off x="10981505" y="2542774"/>
                <a:ext cx="179640" cy="8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98B235-7A71-E5AA-19CA-D74517A49B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63505" y="2524774"/>
                  <a:ext cx="21528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6783E6-EE2E-A636-42A6-446CDDE0D38E}"/>
                  </a:ext>
                </a:extLst>
              </p14:cNvPr>
              <p14:cNvContentPartPr/>
              <p14:nvPr/>
            </p14:nvContentPartPr>
            <p14:xfrm>
              <a:off x="8301665" y="6146374"/>
              <a:ext cx="1879920" cy="14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6783E6-EE2E-A636-42A6-446CDDE0D3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4025" y="6128734"/>
                <a:ext cx="1915560" cy="18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CE0D2D7-4FFF-D614-F98F-5463241089E3}"/>
              </a:ext>
            </a:extLst>
          </p:cNvPr>
          <p:cNvGrpSpPr/>
          <p:nvPr/>
        </p:nvGrpSpPr>
        <p:grpSpPr>
          <a:xfrm>
            <a:off x="8263145" y="6067174"/>
            <a:ext cx="164520" cy="194040"/>
            <a:chOff x="8263145" y="6067174"/>
            <a:chExt cx="16452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1E6771-B7EE-EBBC-E5DD-184788F695F4}"/>
                    </a:ext>
                  </a:extLst>
                </p14:cNvPr>
                <p14:cNvContentPartPr/>
                <p14:nvPr/>
              </p14:nvContentPartPr>
              <p14:xfrm>
                <a:off x="8263145" y="6176614"/>
                <a:ext cx="154800" cy="84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1E6771-B7EE-EBBC-E5DD-184788F695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45505" y="6158614"/>
                  <a:ext cx="190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43DC74-DECD-B961-4AA7-677EF67A8ED3}"/>
                    </a:ext>
                  </a:extLst>
                </p14:cNvPr>
                <p14:cNvContentPartPr/>
                <p14:nvPr/>
              </p14:nvContentPartPr>
              <p14:xfrm>
                <a:off x="8264585" y="6067174"/>
                <a:ext cx="163080" cy="6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43DC74-DECD-B961-4AA7-677EF67A8E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46585" y="6049174"/>
                  <a:ext cx="198720" cy="10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A4578C4-CC5E-F45C-EA61-ACCA95219654}"/>
              </a:ext>
            </a:extLst>
          </p:cNvPr>
          <p:cNvSpPr txBox="1"/>
          <p:nvPr/>
        </p:nvSpPr>
        <p:spPr>
          <a:xfrm>
            <a:off x="11103005" y="1690688"/>
            <a:ext cx="71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363305-CDF2-A4A4-9D1D-E969EA366A68}"/>
              </a:ext>
            </a:extLst>
          </p:cNvPr>
          <p:cNvSpPr txBox="1"/>
          <p:nvPr/>
        </p:nvSpPr>
        <p:spPr>
          <a:xfrm>
            <a:off x="10202937" y="5384879"/>
            <a:ext cx="17367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Seasonal trend attenuated </a:t>
            </a:r>
            <a:r>
              <a:rPr lang="en-US" sz="1100" dirty="0">
                <a:sym typeface="Wingdings" pitchFamily="2" charset="2"/>
              </a:rPr>
              <a:t></a:t>
            </a:r>
            <a:r>
              <a:rPr lang="en-US" sz="1100" dirty="0"/>
              <a:t> individual trajectories further from </a:t>
            </a:r>
            <a:r>
              <a:rPr lang="en-US" sz="1100" dirty="0" err="1"/>
              <a:t>hyperdistribution</a:t>
            </a:r>
            <a:r>
              <a:rPr lang="en-US" sz="1100" dirty="0"/>
              <a:t> = larger residual within-season noise = UNDESIREABLE!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0AFD0D-226D-9DF5-6CB8-2B265084ED0B}"/>
                  </a:ext>
                </a:extLst>
              </p14:cNvPr>
              <p14:cNvContentPartPr/>
              <p14:nvPr/>
            </p14:nvContentPartPr>
            <p14:xfrm>
              <a:off x="9021969" y="1902020"/>
              <a:ext cx="656640" cy="850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0AFD0D-226D-9DF5-6CB8-2B265084E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03969" y="1884020"/>
                <a:ext cx="69228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A0F758-0E7C-75E7-838F-78363EE146F4}"/>
                  </a:ext>
                </a:extLst>
              </p14:cNvPr>
              <p14:cNvContentPartPr/>
              <p14:nvPr/>
            </p14:nvContentPartPr>
            <p14:xfrm>
              <a:off x="10512729" y="1704020"/>
              <a:ext cx="532800" cy="50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A0F758-0E7C-75E7-838F-78363EE146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94729" y="1686020"/>
                <a:ext cx="5684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4A1CF77-309C-70BB-C888-BEA87DF5322D}"/>
              </a:ext>
            </a:extLst>
          </p:cNvPr>
          <p:cNvGrpSpPr/>
          <p:nvPr/>
        </p:nvGrpSpPr>
        <p:grpSpPr>
          <a:xfrm>
            <a:off x="7592500" y="5937698"/>
            <a:ext cx="18000" cy="158400"/>
            <a:chOff x="7592500" y="5937698"/>
            <a:chExt cx="1800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8F287A-64EC-DB86-11E8-92CDBCD75260}"/>
                    </a:ext>
                  </a:extLst>
                </p14:cNvPr>
                <p14:cNvContentPartPr/>
                <p14:nvPr/>
              </p14:nvContentPartPr>
              <p14:xfrm>
                <a:off x="7592500" y="5967938"/>
                <a:ext cx="3240" cy="128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8F287A-64EC-DB86-11E8-92CDBCD752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74860" y="5950298"/>
                  <a:ext cx="38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9CC13C-126D-E2C9-3673-BEF932325A71}"/>
                    </a:ext>
                  </a:extLst>
                </p14:cNvPr>
                <p14:cNvContentPartPr/>
                <p14:nvPr/>
              </p14:nvContentPartPr>
              <p14:xfrm>
                <a:off x="7592860" y="5937698"/>
                <a:ext cx="17640" cy="40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9CC13C-126D-E2C9-3673-BEF932325A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74860" y="5919698"/>
                  <a:ext cx="53280" cy="7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610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A0B3-BB0B-FC37-792E-799B0D70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1 </a:t>
            </a:r>
            <a:r>
              <a:rPr lang="en-US" dirty="0">
                <a:sym typeface="Wingdings" pitchFamily="2" charset="2"/>
              </a:rPr>
              <a:t> Gen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4AACC-8119-DD64-E23C-A420C2ECB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 1 results encouraging </a:t>
            </a:r>
          </a:p>
          <a:p>
            <a:pPr lvl="1"/>
            <a:r>
              <a:rPr lang="en-US" dirty="0"/>
              <a:t>“Discrepancy modeling” by D. </a:t>
            </a:r>
            <a:r>
              <a:rPr lang="en-US" dirty="0" err="1"/>
              <a:t>Osthus</a:t>
            </a:r>
            <a:r>
              <a:rPr lang="en-US" dirty="0"/>
              <a:t> (2019)</a:t>
            </a:r>
            <a:r>
              <a:rPr lang="en-US" dirty="0">
                <a:sym typeface="Wingdings" pitchFamily="2" charset="2"/>
              </a:rPr>
              <a:t> similar methodology with sufficiently different focus (no focus on immunity (linking), strains, different </a:t>
            </a:r>
            <a:r>
              <a:rPr lang="en-US" dirty="0" err="1">
                <a:sym typeface="Wingdings" pitchFamily="2" charset="2"/>
              </a:rPr>
              <a:t>datastreams</a:t>
            </a:r>
            <a:r>
              <a:rPr lang="en-US" dirty="0">
                <a:sym typeface="Wingdings" pitchFamily="2" charset="2"/>
              </a:rPr>
              <a:t>, etc. more statistic less “practical”)</a:t>
            </a:r>
          </a:p>
          <a:p>
            <a:r>
              <a:rPr lang="en-US" dirty="0">
                <a:sym typeface="Wingdings" pitchFamily="2" charset="2"/>
              </a:rPr>
              <a:t>Gen 1 model still had “unnecessary” complexities</a:t>
            </a:r>
          </a:p>
          <a:p>
            <a:pPr lvl="1"/>
            <a:r>
              <a:rPr lang="en-US" dirty="0">
                <a:sym typeface="Wingdings" pitchFamily="2" charset="2"/>
              </a:rPr>
              <a:t> age groups + sequential infection</a:t>
            </a:r>
          </a:p>
          <a:p>
            <a:pPr lvl="1"/>
            <a:r>
              <a:rPr lang="en-US" dirty="0">
                <a:sym typeface="Wingdings" pitchFamily="2" charset="2"/>
              </a:rPr>
              <a:t>Keep it SIMPLE  Goal is forecasting, epi &lt; accuracy!</a:t>
            </a:r>
          </a:p>
          <a:p>
            <a:r>
              <a:rPr lang="en-US" dirty="0">
                <a:sym typeface="Wingdings" pitchFamily="2" charset="2"/>
              </a:rPr>
              <a:t>Gen 1 was slow</a:t>
            </a:r>
          </a:p>
          <a:p>
            <a:pPr lvl="1"/>
            <a:r>
              <a:rPr lang="en-US" dirty="0">
                <a:sym typeface="Wingdings" pitchFamily="2" charset="2"/>
              </a:rPr>
              <a:t>330.000 core hours used to perform experiments</a:t>
            </a:r>
          </a:p>
          <a:p>
            <a:pPr lvl="1"/>
            <a:r>
              <a:rPr lang="en-US" dirty="0" err="1">
                <a:sym typeface="Wingdings" pitchFamily="2" charset="2"/>
              </a:rPr>
              <a:t>Fwd</a:t>
            </a:r>
            <a:r>
              <a:rPr lang="en-US" dirty="0">
                <a:sym typeface="Wingdings" pitchFamily="2" charset="2"/>
              </a:rPr>
              <a:t> simulation rewritten in C++  10-15 x speedup overall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06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DB87-9BC1-96A4-FFCC-AC4ECC26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the link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52929-ED38-FCA8-7070-73F63EC7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W/o link function: prior immunity </a:t>
            </a:r>
            <a:r>
              <a:rPr lang="en-US" dirty="0" err="1"/>
              <a:t>f_R</a:t>
            </a:r>
            <a:r>
              <a:rPr lang="en-US" dirty="0"/>
              <a:t> </a:t>
            </a:r>
            <a:r>
              <a:rPr lang="en-US" dirty="0" err="1"/>
              <a:t>hyperdistribution</a:t>
            </a:r>
            <a:r>
              <a:rPr lang="en-US" dirty="0"/>
              <a:t> is quite ”loose” with a clearly defined R0 ~ 1.6 and modifiers which reveal a seasonal pattern with low within-season residual noise</a:t>
            </a:r>
          </a:p>
          <a:p>
            <a:r>
              <a:rPr lang="en-US" dirty="0"/>
              <a:t>With link function: Uncertainty shifted into the R0 and the modifiers have less defined seasonal pattern and higher within-season residual noise</a:t>
            </a:r>
          </a:p>
          <a:p>
            <a:r>
              <a:rPr lang="en-US" dirty="0"/>
              <a:t>All evidence combined: link functions are unlikely to result in greater accuracy of the model </a:t>
            </a:r>
          </a:p>
          <a:p>
            <a:r>
              <a:rPr lang="en-US" b="1" dirty="0"/>
              <a:t>The question is: Do we include link functions systematically in a paper, even if it doesn’t work, just to demonstrate to the community – which intuitively feels this should work -- that it doesn’t?</a:t>
            </a:r>
          </a:p>
        </p:txBody>
      </p:sp>
    </p:spTree>
    <p:extLst>
      <p:ext uri="{BB962C8B-B14F-4D97-AF65-F5344CB8AC3E}">
        <p14:creationId xmlns:p14="http://schemas.microsoft.com/office/powerpoint/2010/main" val="326047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760A-74F8-9B64-7C1A-E93EF27A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Belgian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C6BF4-A9CA-8FC4-C9FE-84959D08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36" y="1499683"/>
            <a:ext cx="7544654" cy="53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3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760A-74F8-9B64-7C1A-E93EF27A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Belgian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1C5AD-DEF2-6230-1919-9A3EA453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" y="4089124"/>
            <a:ext cx="5944870" cy="2584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E6767-5721-306F-2D6E-DB12C0F7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" y="1564364"/>
            <a:ext cx="5896406" cy="2584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AB514-8FAF-3778-37B1-C8CE982909E0}"/>
              </a:ext>
            </a:extLst>
          </p:cNvPr>
          <p:cNvSpPr txBox="1"/>
          <p:nvPr/>
        </p:nvSpPr>
        <p:spPr>
          <a:xfrm>
            <a:off x="6887108" y="1920409"/>
            <a:ext cx="3931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Influenza B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Doesn’t have much going on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Very intermittent peaks so makes sense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Could still look at sum of </a:t>
            </a:r>
            <a:r>
              <a:rPr lang="en-US" dirty="0" err="1">
                <a:sym typeface="Wingdings" pitchFamily="2" charset="2"/>
              </a:rPr>
              <a:t>yam+vic</a:t>
            </a:r>
            <a:r>
              <a:rPr lang="en-US" dirty="0">
                <a:sym typeface="Wingdings" pitchFamily="2" charset="2"/>
              </a:rPr>
              <a:t> or longer time horizon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7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760A-74F8-9B64-7C1A-E93EF27A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Belgian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BCA6F-3438-52F8-3F06-3F5B5507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" y="1624330"/>
            <a:ext cx="5759608" cy="2524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B5C56-62E9-CF4E-A193-2B14CBC38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2" y="4149090"/>
            <a:ext cx="5659687" cy="2480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CE3E4-F91C-9984-D2EB-351D3B7F6631}"/>
              </a:ext>
            </a:extLst>
          </p:cNvPr>
          <p:cNvSpPr txBox="1"/>
          <p:nvPr/>
        </p:nvSpPr>
        <p:spPr>
          <a:xfrm>
            <a:off x="6887108" y="1920409"/>
            <a:ext cx="3931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Influenza A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Sensible and “strong” correlations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Negative correlation with season -1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Positive correlation with season -2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Little impact by season -3, although both negative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105AD-48C1-FF30-D6C0-5A68B418DCEF}"/>
              </a:ext>
            </a:extLst>
          </p:cNvPr>
          <p:cNvSpPr txBox="1"/>
          <p:nvPr/>
        </p:nvSpPr>
        <p:spPr>
          <a:xfrm>
            <a:off x="7132320" y="4423410"/>
            <a:ext cx="3440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Belgium: immunity linking is very likely going to work!</a:t>
            </a:r>
          </a:p>
        </p:txBody>
      </p:sp>
    </p:spTree>
    <p:extLst>
      <p:ext uri="{BB962C8B-B14F-4D97-AF65-F5344CB8AC3E}">
        <p14:creationId xmlns:p14="http://schemas.microsoft.com/office/powerpoint/2010/main" val="1691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2F2B-EA36-E7E8-69E1-B9AB9B30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changes made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0577-25BB-3168-CB76-A19ED23F9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Alison: gamma distributions </a:t>
            </a:r>
            <a:r>
              <a:rPr lang="en-US" dirty="0">
                <a:sym typeface="Wingdings" pitchFamily="2" charset="2"/>
              </a:rPr>
              <a:t> lognormal distributions</a:t>
            </a:r>
          </a:p>
          <a:p>
            <a:pPr lvl="1"/>
            <a:r>
              <a:rPr lang="en-US" dirty="0">
                <a:sym typeface="Wingdings" pitchFamily="2" charset="2"/>
              </a:rPr>
              <a:t>Ideal </a:t>
            </a:r>
            <a:r>
              <a:rPr lang="en-US" dirty="0" err="1">
                <a:sym typeface="Wingdings" pitchFamily="2" charset="2"/>
              </a:rPr>
              <a:t>hyperdistributions</a:t>
            </a:r>
            <a:r>
              <a:rPr lang="en-US" dirty="0">
                <a:sym typeface="Wingdings" pitchFamily="2" charset="2"/>
              </a:rPr>
              <a:t> have a bell shape (heavy tail = more uncertain)</a:t>
            </a:r>
          </a:p>
          <a:p>
            <a:pPr lvl="1"/>
            <a:r>
              <a:rPr lang="en-US" dirty="0">
                <a:sym typeface="Wingdings" pitchFamily="2" charset="2"/>
              </a:rPr>
              <a:t>Both gamma &amp; lognormal can have a bell shape </a:t>
            </a:r>
          </a:p>
          <a:p>
            <a:pPr lvl="1"/>
            <a:r>
              <a:rPr lang="en-US" dirty="0">
                <a:sym typeface="Wingdings" pitchFamily="2" charset="2"/>
              </a:rPr>
              <a:t>BUT sampler has more trouble parametrizing gamma with bell shape</a:t>
            </a:r>
          </a:p>
          <a:p>
            <a:pPr lvl="1"/>
            <a:r>
              <a:rPr lang="en-US" dirty="0">
                <a:sym typeface="Wingdings" pitchFamily="2" charset="2"/>
              </a:rPr>
              <a:t>AND lognormal initial guesses for </a:t>
            </a:r>
            <a:r>
              <a:rPr lang="en-US" dirty="0" err="1">
                <a:sym typeface="Wingdings" pitchFamily="2" charset="2"/>
              </a:rPr>
              <a:t>mu,sigma</a:t>
            </a:r>
            <a:r>
              <a:rPr lang="en-US" dirty="0">
                <a:sym typeface="Wingdings" pitchFamily="2" charset="2"/>
              </a:rPr>
              <a:t> are intuitive to formulate based off (independent) single-season fits</a:t>
            </a:r>
          </a:p>
          <a:p>
            <a:pPr marL="457200" lvl="1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F3AF9D-D30F-8F5F-5187-C55102504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0" t="14613" r="27003" b="54431"/>
          <a:stretch/>
        </p:blipFill>
        <p:spPr>
          <a:xfrm>
            <a:off x="214313" y="4115596"/>
            <a:ext cx="8186737" cy="25638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5CE71C3-E190-EC6A-1003-DDDDC6F38993}"/>
              </a:ext>
            </a:extLst>
          </p:cNvPr>
          <p:cNvGrpSpPr/>
          <p:nvPr/>
        </p:nvGrpSpPr>
        <p:grpSpPr>
          <a:xfrm>
            <a:off x="7484760" y="4952520"/>
            <a:ext cx="1389600" cy="154080"/>
            <a:chOff x="7484760" y="4952520"/>
            <a:chExt cx="138960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80935D-AAE9-8EC6-CE83-5B34020C3CBC}"/>
                    </a:ext>
                  </a:extLst>
                </p14:cNvPr>
                <p14:cNvContentPartPr/>
                <p14:nvPr/>
              </p14:nvContentPartPr>
              <p14:xfrm>
                <a:off x="7484760" y="5014440"/>
                <a:ext cx="1113840" cy="6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80935D-AAE9-8EC6-CE83-5B34020C3C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67120" y="4996800"/>
                  <a:ext cx="1149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A5432D-EC45-24DA-A080-82E3654A6400}"/>
                    </a:ext>
                  </a:extLst>
                </p14:cNvPr>
                <p14:cNvContentPartPr/>
                <p14:nvPr/>
              </p14:nvContentPartPr>
              <p14:xfrm>
                <a:off x="8465040" y="4952520"/>
                <a:ext cx="409320" cy="154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A5432D-EC45-24DA-A080-82E3654A64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47040" y="4934880"/>
                  <a:ext cx="444960" cy="189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94F51B-4D8E-5B49-1F6C-5FC33CA91A38}"/>
              </a:ext>
            </a:extLst>
          </p:cNvPr>
          <p:cNvSpPr txBox="1"/>
          <p:nvPr/>
        </p:nvSpPr>
        <p:spPr>
          <a:xfrm>
            <a:off x="8938350" y="4559255"/>
            <a:ext cx="3059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&amp; </a:t>
            </a:r>
            <a:r>
              <a:rPr lang="en-US" dirty="0" err="1"/>
              <a:t>stdev</a:t>
            </a:r>
            <a:r>
              <a:rPr lang="en-US" dirty="0"/>
              <a:t> can inform initial guess of parameters </a:t>
            </a:r>
            <a:r>
              <a:rPr lang="en-US" dirty="0" err="1"/>
              <a:t>hyperdistributions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5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2F2B-EA36-E7E8-69E1-B9AB9B30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changes made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0577-25BB-3168-CB76-A19ED23F9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Initial population immunity </a:t>
            </a:r>
            <a:r>
              <a:rPr lang="en-US" dirty="0" err="1">
                <a:sym typeface="Wingdings" pitchFamily="2" charset="2"/>
              </a:rPr>
              <a:t>f_R</a:t>
            </a:r>
            <a:r>
              <a:rPr lang="en-US" dirty="0">
                <a:sym typeface="Wingdings" pitchFamily="2" charset="2"/>
              </a:rPr>
              <a:t>: beta </a:t>
            </a:r>
            <a:r>
              <a:rPr lang="en-US" dirty="0" err="1">
                <a:sym typeface="Wingdings" pitchFamily="2" charset="2"/>
              </a:rPr>
              <a:t>dist</a:t>
            </a:r>
            <a:r>
              <a:rPr lang="en-US" dirty="0">
                <a:sym typeface="Wingdings" pitchFamily="2" charset="2"/>
              </a:rPr>
              <a:t> –&gt; normal </a:t>
            </a:r>
            <a:r>
              <a:rPr lang="en-US" dirty="0" err="1">
                <a:sym typeface="Wingdings" pitchFamily="2" charset="2"/>
              </a:rPr>
              <a:t>dist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Using beta: Result was </a:t>
            </a:r>
            <a:r>
              <a:rPr lang="en-US" dirty="0" err="1">
                <a:sym typeface="Wingdings" pitchFamily="2" charset="2"/>
              </a:rPr>
              <a:t>f_R</a:t>
            </a:r>
            <a:r>
              <a:rPr lang="en-US" dirty="0">
                <a:sym typeface="Wingdings" pitchFamily="2" charset="2"/>
              </a:rPr>
              <a:t> ~ N(0.3, 0.05) – 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and bell shaped</a:t>
            </a:r>
          </a:p>
          <a:p>
            <a:pPr lvl="1"/>
            <a:r>
              <a:rPr lang="en-US" dirty="0">
                <a:sym typeface="Wingdings" pitchFamily="2" charset="2"/>
              </a:rPr>
              <a:t>Beta distribution has two parameters: a &amp; b</a:t>
            </a:r>
          </a:p>
          <a:p>
            <a:pPr lvl="1"/>
            <a:r>
              <a:rPr lang="en-US" dirty="0">
                <a:sym typeface="Wingdings" pitchFamily="2" charset="2"/>
              </a:rPr>
              <a:t>For approx. bell-shaped beta </a:t>
            </a:r>
            <a:r>
              <a:rPr lang="en-US" dirty="0" err="1">
                <a:sym typeface="Wingdings" pitchFamily="2" charset="2"/>
              </a:rPr>
              <a:t>dist</a:t>
            </a:r>
            <a:r>
              <a:rPr lang="en-US" dirty="0">
                <a:sym typeface="Wingdings" pitchFamily="2" charset="2"/>
              </a:rPr>
              <a:t>: ratio of a / b determines where mean is located and magnitude a + b determines sigma. </a:t>
            </a:r>
          </a:p>
          <a:p>
            <a:pPr lvl="1"/>
            <a:r>
              <a:rPr lang="en-US" dirty="0">
                <a:sym typeface="Wingdings" pitchFamily="2" charset="2"/>
              </a:rPr>
              <a:t>Problem: As </a:t>
            </a:r>
            <a:r>
              <a:rPr lang="en-US" dirty="0" err="1">
                <a:sym typeface="Wingdings" pitchFamily="2" charset="2"/>
              </a:rPr>
              <a:t>a+b</a:t>
            </a:r>
            <a:r>
              <a:rPr lang="en-US" dirty="0">
                <a:sym typeface="Wingdings" pitchFamily="2" charset="2"/>
              </a:rPr>
              <a:t> goes up, sigma asymptomatically tends to zero with diminishing gains  as </a:t>
            </a:r>
            <a:r>
              <a:rPr lang="en-US" dirty="0" err="1">
                <a:sym typeface="Wingdings" pitchFamily="2" charset="2"/>
              </a:rPr>
              <a:t>a+b</a:t>
            </a:r>
            <a:r>
              <a:rPr lang="en-US" dirty="0">
                <a:sym typeface="Wingdings" pitchFamily="2" charset="2"/>
              </a:rPr>
              <a:t> goes up sampling becomes insensitive</a:t>
            </a:r>
          </a:p>
          <a:p>
            <a:pPr lvl="1"/>
            <a:r>
              <a:rPr lang="en-US" dirty="0">
                <a:sym typeface="Wingdings" pitchFamily="2" charset="2"/>
              </a:rPr>
              <a:t>Takes very very long for ensemble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567FE2-8A72-1360-6A2D-110B69231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89" t="29047" r="10090" b="26059"/>
          <a:stretch/>
        </p:blipFill>
        <p:spPr>
          <a:xfrm>
            <a:off x="896912" y="1925781"/>
            <a:ext cx="9899412" cy="49322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D31C8-DDFE-A9E7-B641-38E1B70605BE}"/>
              </a:ext>
            </a:extLst>
          </p:cNvPr>
          <p:cNvSpPr txBox="1"/>
          <p:nvPr/>
        </p:nvSpPr>
        <p:spPr>
          <a:xfrm>
            <a:off x="484909" y="365125"/>
            <a:ext cx="10723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As </a:t>
            </a:r>
            <a:r>
              <a:rPr lang="en-US" dirty="0" err="1"/>
              <a:t>a+b</a:t>
            </a:r>
            <a:r>
              <a:rPr lang="en-US" dirty="0"/>
              <a:t> grow in the beta distribution, the sigma of the approximate normal distribution becomes smaller, but with diminishing gains </a:t>
            </a:r>
            <a:r>
              <a:rPr lang="en-US" dirty="0">
                <a:sym typeface="Wingdings" pitchFamily="2" charset="2"/>
              </a:rPr>
              <a:t> sampler loses sensitivity as </a:t>
            </a:r>
            <a:r>
              <a:rPr lang="en-US" dirty="0" err="1">
                <a:sym typeface="Wingdings" pitchFamily="2" charset="2"/>
              </a:rPr>
              <a:t>a+b</a:t>
            </a:r>
            <a:r>
              <a:rPr lang="en-US" dirty="0">
                <a:sym typeface="Wingdings" pitchFamily="2" charset="2"/>
              </a:rPr>
              <a:t> grows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Sampling should only take about 30 000 iterations to “flatten”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Thinned 100x (so this is 180 000 MCMC)</a:t>
            </a:r>
          </a:p>
        </p:txBody>
      </p:sp>
    </p:spTree>
    <p:extLst>
      <p:ext uri="{BB962C8B-B14F-4D97-AF65-F5344CB8AC3E}">
        <p14:creationId xmlns:p14="http://schemas.microsoft.com/office/powerpoint/2010/main" val="211729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9C8B-6273-26C2-5DE0-BC3D038B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Immunity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12107-F912-6619-EF20-01AB4EA5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 H1/H3 subtype data</a:t>
            </a:r>
          </a:p>
          <a:p>
            <a:pPr lvl="1"/>
            <a:r>
              <a:rPr lang="en-US" dirty="0"/>
              <a:t>1-strain, 2-strain and 3-strain SIR</a:t>
            </a:r>
          </a:p>
          <a:p>
            <a:r>
              <a:rPr lang="en-US" dirty="0"/>
              <a:t>Immunity linking</a:t>
            </a:r>
          </a:p>
          <a:p>
            <a:pPr lvl="1"/>
            <a:r>
              <a:rPr lang="en-US" dirty="0"/>
              <a:t>Direct estimation </a:t>
            </a:r>
            <a:r>
              <a:rPr lang="en-US" dirty="0" err="1"/>
              <a:t>f_R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functional relationship to past incidence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9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FC77-4C92-044B-4A6A-E2C4A232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Immunity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475EC-3AFE-DA44-B20C-8D0B9654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estimation </a:t>
            </a:r>
            <a:r>
              <a:rPr lang="en-US" dirty="0" err="1"/>
              <a:t>f_R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functional relationship to past incidence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03EA96-E194-5A1D-6411-5F58450FA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4" t="30925" r="49999" b="33986"/>
          <a:stretch/>
        </p:blipFill>
        <p:spPr>
          <a:xfrm>
            <a:off x="1918855" y="2504818"/>
            <a:ext cx="4458635" cy="351879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80859E0-2308-801A-E7B1-552861B84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31013" r="54708" b="33771"/>
          <a:stretch/>
        </p:blipFill>
        <p:spPr>
          <a:xfrm>
            <a:off x="6985277" y="2504817"/>
            <a:ext cx="3659356" cy="35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1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9C3A-4801-0981-E53C-7DE1A0D8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Immunity linking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DF428-D52B-A0DA-E0FF-6BABD4021A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Direct estimation </a:t>
                </a:r>
                <a:r>
                  <a:rPr lang="en-US" dirty="0" err="1"/>
                  <a:t>f_R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functional relationship to past incidence</a:t>
                </a:r>
              </a:p>
              <a:p>
                <a:r>
                  <a:rPr lang="en-US" dirty="0"/>
                  <a:t>Proposed relationship: bounded linear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Why?</a:t>
                </a:r>
              </a:p>
              <a:p>
                <a:pPr marL="0" indent="0">
                  <a:buNone/>
                </a:pPr>
                <a:r>
                  <a:rPr lang="en-US" sz="1800" dirty="0">
                    <a:sym typeface="Wingdings" pitchFamily="2" charset="2"/>
                  </a:rPr>
                  <a:t>Linear: simple</a:t>
                </a:r>
                <a:endParaRPr lang="en-US" sz="1800" dirty="0"/>
              </a:p>
              <a:p>
                <a:pPr>
                  <a:buFont typeface="Wingdings" pitchFamily="2" charset="2"/>
                  <a:buChar char="à"/>
                </a:pPr>
                <a:r>
                  <a:rPr lang="en-US" sz="1800" dirty="0">
                    <a:sym typeface="Wingdings" pitchFamily="2" charset="2"/>
                  </a:rPr>
                  <a:t>Embodies diminishing gains  even if 100% gets infected flu will still mutate so </a:t>
                </a:r>
                <a:r>
                  <a:rPr lang="en-US" sz="1800">
                    <a:sym typeface="Wingdings" pitchFamily="2" charset="2"/>
                  </a:rPr>
                  <a:t>immunity is never 100%!</a:t>
                </a:r>
                <a:endParaRPr lang="en-US" sz="18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US" sz="1800" dirty="0">
                    <a:sym typeface="Wingdings" pitchFamily="2" charset="2"/>
                  </a:rPr>
                  <a:t>Vaccination coverage  changes insignificant during pandemic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DF428-D52B-A0DA-E0FF-6BABD4021A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38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29B1-232B-41EE-01E3-B01EA31E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experiment “leave-one-out”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338B-6945-2DD7-3A18-5142E150F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1/2/3 strains</a:t>
            </a:r>
          </a:p>
          <a:p>
            <a:r>
              <a:rPr lang="en-US" dirty="0"/>
              <a:t>ED visits (ILI </a:t>
            </a:r>
            <a:r>
              <a:rPr lang="en-US" dirty="0" err="1"/>
              <a:t>datastream</a:t>
            </a:r>
            <a:r>
              <a:rPr lang="en-US" dirty="0"/>
              <a:t>):  YES/NO</a:t>
            </a:r>
          </a:p>
          <a:p>
            <a:r>
              <a:rPr lang="en-US" dirty="0"/>
              <a:t>Immunity linking: YES/NO</a:t>
            </a:r>
          </a:p>
          <a:p>
            <a:r>
              <a:rPr lang="en-US" dirty="0"/>
              <a:t>Required allocation:</a:t>
            </a:r>
          </a:p>
          <a:p>
            <a:pPr marL="0" indent="0">
              <a:buNone/>
            </a:pPr>
            <a:r>
              <a:rPr lang="en-US" dirty="0"/>
              <a:t>Training: 3 x 2 x 2 = 12 “models” with 7 training seasons x 12 h per training on 48 CPU cores = 55.000 CPU hours</a:t>
            </a:r>
          </a:p>
          <a:p>
            <a:pPr marL="0" indent="0">
              <a:buNone/>
            </a:pPr>
            <a:r>
              <a:rPr lang="en-US" dirty="0"/>
              <a:t>Forecasting: 0.25*48 CPU hours per forecast x 25 forecasts per season x 7 seasons x 12 models = 25.000 CPU hours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4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1147</Words>
  <Application>Microsoft Macintosh PowerPoint</Application>
  <PresentationFormat>Widescreen</PresentationFormat>
  <Paragraphs>131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Wingdings</vt:lpstr>
      <vt:lpstr>Office Theme</vt:lpstr>
      <vt:lpstr>Meeting 2025-04-29</vt:lpstr>
      <vt:lpstr>Gen 1  Gen 2</vt:lpstr>
      <vt:lpstr>Other changes made </vt:lpstr>
      <vt:lpstr>Other changes made </vt:lpstr>
      <vt:lpstr>PowerPoint Presentation</vt:lpstr>
      <vt:lpstr>Immunity linking</vt:lpstr>
      <vt:lpstr>Immunity linking</vt:lpstr>
      <vt:lpstr>Immunity linking </vt:lpstr>
      <vt:lpstr>Overview experiment “leave-one-out”</vt:lpstr>
      <vt:lpstr>Impact immunity linking visualised</vt:lpstr>
      <vt:lpstr>Impact immunity linking visualised</vt:lpstr>
      <vt:lpstr>Impact immunity linking visualised</vt:lpstr>
      <vt:lpstr>Statistical analysis: data</vt:lpstr>
      <vt:lpstr>Statistical analysis: data</vt:lpstr>
      <vt:lpstr>Statistical analysis: # cases</vt:lpstr>
      <vt:lpstr>Statistical analysis: modeled immunity</vt:lpstr>
      <vt:lpstr>Statistical analysis: testing the link function</vt:lpstr>
      <vt:lpstr>Impact of the link function</vt:lpstr>
      <vt:lpstr>Impact of the link function</vt:lpstr>
      <vt:lpstr>Impact of the link function</vt:lpstr>
      <vt:lpstr>How about the Belgian dataset</vt:lpstr>
      <vt:lpstr>How about the Belgian dataset</vt:lpstr>
      <vt:lpstr>How about the Belgian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Tijs Alleman</dc:creator>
  <cp:lastModifiedBy>Tijs Alleman</cp:lastModifiedBy>
  <cp:revision>24</cp:revision>
  <dcterms:created xsi:type="dcterms:W3CDTF">2025-04-25T18:20:08Z</dcterms:created>
  <dcterms:modified xsi:type="dcterms:W3CDTF">2025-05-07T14:32:08Z</dcterms:modified>
</cp:coreProperties>
</file>